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rial Bold" panose="020B0704020202020204" pitchFamily="34" charset="0"/>
      <p:regular r:id="rId22"/>
      <p:bold r:id="rId23"/>
    </p:embeddedFont>
    <p:embeddedFont>
      <p:font typeface="Canva Sans" panose="020B0604020202020204" charset="0"/>
      <p:regular r:id="rId24"/>
    </p:embeddedFont>
    <p:embeddedFont>
      <p:font typeface="DM Sans" pitchFamily="2" charset="0"/>
      <p:regular r:id="rId25"/>
    </p:embeddedFont>
    <p:embeddedFont>
      <p:font typeface="DM Sans Bold" panose="020B0604020202020204" charset="0"/>
      <p:regular r:id="rId26"/>
    </p:embeddedFont>
    <p:embeddedFont>
      <p:font typeface="Migra Extra-Light" panose="020B0604020202020204" charset="0"/>
      <p:regular r:id="rId27"/>
    </p:embeddedFont>
    <p:embeddedFont>
      <p:font typeface="Migra Ultra-Bold" panose="020B0604020202020204" charset="0"/>
      <p:regular r:id="rId28"/>
    </p:embeddedFont>
    <p:embeddedFont>
      <p:font typeface="Open Sauce" panose="020B0604020202020204" charset="0"/>
      <p:regular r:id="rId29"/>
    </p:embeddedFont>
    <p:embeddedFont>
      <p:font typeface="Open Sauce Bold" panose="020B0604020202020204" charset="0"/>
      <p:regular r:id="rId30"/>
    </p:embeddedFont>
    <p:embeddedFont>
      <p:font typeface="Open Sauce Light" panose="020B0604020202020204" charset="0"/>
      <p:regular r:id="rId31"/>
    </p:embeddedFont>
    <p:embeddedFont>
      <p:font typeface="Open Sauce Medium"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10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0" y="1028700"/>
            <a:ext cx="11687175" cy="8229600"/>
          </a:xfrm>
          <a:custGeom>
            <a:avLst/>
            <a:gdLst/>
            <a:ahLst/>
            <a:cxnLst/>
            <a:rect l="l" t="t" r="r" b="b"/>
            <a:pathLst>
              <a:path w="11687175" h="8229600">
                <a:moveTo>
                  <a:pt x="0" y="0"/>
                </a:moveTo>
                <a:lnTo>
                  <a:pt x="11687175" y="0"/>
                </a:lnTo>
                <a:lnTo>
                  <a:pt x="11687175" y="8229600"/>
                </a:lnTo>
                <a:lnTo>
                  <a:pt x="0" y="8229600"/>
                </a:lnTo>
                <a:lnTo>
                  <a:pt x="0" y="0"/>
                </a:lnTo>
                <a:close/>
              </a:path>
            </a:pathLst>
          </a:custGeom>
          <a:blipFill>
            <a:blip r:embed="rId2"/>
            <a:stretch>
              <a:fillRect l="-2745" r="-2745"/>
            </a:stretch>
          </a:blipFill>
        </p:spPr>
        <p:txBody>
          <a:bodyPr/>
          <a:lstStyle/>
          <a:p>
            <a:endParaRPr lang="en-US"/>
          </a:p>
        </p:txBody>
      </p:sp>
      <p:sp>
        <p:nvSpPr>
          <p:cNvPr id="3" name="AutoShape 3"/>
          <p:cNvSpPr/>
          <p:nvPr/>
        </p:nvSpPr>
        <p:spPr>
          <a:xfrm>
            <a:off x="11687175" y="1028700"/>
            <a:ext cx="5572125" cy="1096595"/>
          </a:xfrm>
          <a:prstGeom prst="rect">
            <a:avLst/>
          </a:prstGeom>
          <a:solidFill>
            <a:srgbClr val="CECBC8"/>
          </a:solidFill>
        </p:spPr>
        <p:txBody>
          <a:bodyPr/>
          <a:lstStyle/>
          <a:p>
            <a:endParaRPr lang="en-US"/>
          </a:p>
        </p:txBody>
      </p:sp>
      <p:sp>
        <p:nvSpPr>
          <p:cNvPr id="4" name="AutoShape 4"/>
          <p:cNvSpPr/>
          <p:nvPr/>
        </p:nvSpPr>
        <p:spPr>
          <a:xfrm>
            <a:off x="11687175" y="8161705"/>
            <a:ext cx="5572125" cy="1096595"/>
          </a:xfrm>
          <a:prstGeom prst="rect">
            <a:avLst/>
          </a:prstGeom>
          <a:solidFill>
            <a:srgbClr val="5E5B58"/>
          </a:solidFill>
        </p:spPr>
        <p:txBody>
          <a:bodyPr/>
          <a:lstStyle/>
          <a:p>
            <a:endParaRPr lang="en-US"/>
          </a:p>
        </p:txBody>
      </p:sp>
      <p:sp>
        <p:nvSpPr>
          <p:cNvPr id="5" name="AutoShape 5"/>
          <p:cNvSpPr/>
          <p:nvPr/>
        </p:nvSpPr>
        <p:spPr>
          <a:xfrm>
            <a:off x="1271588" y="1697330"/>
            <a:ext cx="10415588" cy="7012673"/>
          </a:xfrm>
          <a:prstGeom prst="rect">
            <a:avLst/>
          </a:prstGeom>
          <a:solidFill>
            <a:srgbClr val="FFFFFF">
              <a:alpha val="89804"/>
            </a:srgbClr>
          </a:solidFill>
        </p:spPr>
        <p:txBody>
          <a:bodyPr/>
          <a:lstStyle/>
          <a:p>
            <a:endParaRPr lang="en-US"/>
          </a:p>
        </p:txBody>
      </p:sp>
      <p:sp>
        <p:nvSpPr>
          <p:cNvPr id="6" name="Freeform 6"/>
          <p:cNvSpPr/>
          <p:nvPr/>
        </p:nvSpPr>
        <p:spPr>
          <a:xfrm>
            <a:off x="11687175" y="2125295"/>
            <a:ext cx="5572125" cy="6036411"/>
          </a:xfrm>
          <a:custGeom>
            <a:avLst/>
            <a:gdLst/>
            <a:ahLst/>
            <a:cxnLst/>
            <a:rect l="l" t="t" r="r" b="b"/>
            <a:pathLst>
              <a:path w="5572125" h="6036411">
                <a:moveTo>
                  <a:pt x="0" y="0"/>
                </a:moveTo>
                <a:lnTo>
                  <a:pt x="5572125" y="0"/>
                </a:lnTo>
                <a:lnTo>
                  <a:pt x="5572125" y="6036410"/>
                </a:lnTo>
                <a:lnTo>
                  <a:pt x="0" y="6036410"/>
                </a:lnTo>
                <a:lnTo>
                  <a:pt x="0" y="0"/>
                </a:lnTo>
                <a:close/>
              </a:path>
            </a:pathLst>
          </a:custGeom>
          <a:blipFill>
            <a:blip r:embed="rId3"/>
            <a:stretch>
              <a:fillRect l="-18815" r="-22333"/>
            </a:stretch>
          </a:blipFill>
        </p:spPr>
        <p:txBody>
          <a:bodyPr/>
          <a:lstStyle/>
          <a:p>
            <a:endParaRPr lang="en-US"/>
          </a:p>
        </p:txBody>
      </p:sp>
      <p:sp>
        <p:nvSpPr>
          <p:cNvPr id="7" name="TextBox 7"/>
          <p:cNvSpPr txBox="1"/>
          <p:nvPr/>
        </p:nvSpPr>
        <p:spPr>
          <a:xfrm>
            <a:off x="2160488" y="2425972"/>
            <a:ext cx="6983512" cy="2045112"/>
          </a:xfrm>
          <a:prstGeom prst="rect">
            <a:avLst/>
          </a:prstGeom>
        </p:spPr>
        <p:txBody>
          <a:bodyPr wrap="square" lIns="0" tIns="0" rIns="0" bIns="0" rtlCol="0" anchor="t">
            <a:spAutoFit/>
          </a:bodyPr>
          <a:lstStyle/>
          <a:p>
            <a:pPr algn="l">
              <a:lnSpc>
                <a:spcPts val="7800"/>
              </a:lnSpc>
            </a:pPr>
            <a:r>
              <a:rPr lang="en-US" sz="7800" dirty="0">
                <a:solidFill>
                  <a:srgbClr val="373533"/>
                </a:solidFill>
                <a:latin typeface="Migra Extra-Light"/>
                <a:ea typeface="Migra Extra-Light"/>
                <a:cs typeface="Migra Extra-Light"/>
                <a:sym typeface="Migra Extra-Light"/>
              </a:rPr>
              <a:t>BU ABA Coding Challenge </a:t>
            </a:r>
          </a:p>
        </p:txBody>
      </p:sp>
      <p:sp>
        <p:nvSpPr>
          <p:cNvPr id="8" name="TextBox 8"/>
          <p:cNvSpPr txBox="1"/>
          <p:nvPr/>
        </p:nvSpPr>
        <p:spPr>
          <a:xfrm>
            <a:off x="12007205" y="8618245"/>
            <a:ext cx="4932065" cy="212090"/>
          </a:xfrm>
          <a:prstGeom prst="rect">
            <a:avLst/>
          </a:prstGeom>
        </p:spPr>
        <p:txBody>
          <a:bodyPr lIns="0" tIns="0" rIns="0" bIns="0" rtlCol="0" anchor="t">
            <a:spAutoFit/>
          </a:bodyPr>
          <a:lstStyle/>
          <a:p>
            <a:pPr algn="ctr">
              <a:lnSpc>
                <a:spcPts val="1600"/>
              </a:lnSpc>
              <a:spcBef>
                <a:spcPct val="0"/>
              </a:spcBef>
            </a:pPr>
            <a:r>
              <a:rPr lang="en-US" sz="1600" b="1" spc="320">
                <a:solidFill>
                  <a:srgbClr val="FFFFFF"/>
                </a:solidFill>
                <a:latin typeface="Open Sauce Medium"/>
                <a:ea typeface="Open Sauce Medium"/>
                <a:cs typeface="Open Sauce Medium"/>
                <a:sym typeface="Open Sauce Medium"/>
              </a:rPr>
              <a:t>REAL ESTATE</a:t>
            </a:r>
          </a:p>
        </p:txBody>
      </p:sp>
      <p:sp>
        <p:nvSpPr>
          <p:cNvPr id="9" name="TextBox 9"/>
          <p:cNvSpPr txBox="1"/>
          <p:nvPr/>
        </p:nvSpPr>
        <p:spPr>
          <a:xfrm>
            <a:off x="12007205" y="1485240"/>
            <a:ext cx="4932065" cy="212090"/>
          </a:xfrm>
          <a:prstGeom prst="rect">
            <a:avLst/>
          </a:prstGeom>
        </p:spPr>
        <p:txBody>
          <a:bodyPr lIns="0" tIns="0" rIns="0" bIns="0" rtlCol="0" anchor="t">
            <a:spAutoFit/>
          </a:bodyPr>
          <a:lstStyle/>
          <a:p>
            <a:pPr algn="ctr">
              <a:lnSpc>
                <a:spcPts val="1600"/>
              </a:lnSpc>
              <a:spcBef>
                <a:spcPct val="0"/>
              </a:spcBef>
            </a:pPr>
            <a:r>
              <a:rPr lang="en-US" sz="1600" b="1" spc="320">
                <a:solidFill>
                  <a:srgbClr val="373533"/>
                </a:solidFill>
                <a:latin typeface="Open Sauce Medium"/>
                <a:ea typeface="Open Sauce Medium"/>
                <a:cs typeface="Open Sauce Medium"/>
                <a:sym typeface="Open Sauce Medium"/>
              </a:rPr>
              <a:t>AMES HOUSING - IOWA</a:t>
            </a:r>
          </a:p>
        </p:txBody>
      </p:sp>
      <p:sp>
        <p:nvSpPr>
          <p:cNvPr id="12" name="TextBox 12"/>
          <p:cNvSpPr txBox="1"/>
          <p:nvPr/>
        </p:nvSpPr>
        <p:spPr>
          <a:xfrm>
            <a:off x="2160488" y="6889620"/>
            <a:ext cx="9362440" cy="294953"/>
          </a:xfrm>
          <a:prstGeom prst="rect">
            <a:avLst/>
          </a:prstGeom>
        </p:spPr>
        <p:txBody>
          <a:bodyPr lIns="0" tIns="0" rIns="0" bIns="0" rtlCol="0" anchor="t">
            <a:spAutoFit/>
          </a:bodyPr>
          <a:lstStyle/>
          <a:p>
            <a:pPr algn="l">
              <a:lnSpc>
                <a:spcPts val="2283"/>
              </a:lnSpc>
              <a:spcBef>
                <a:spcPct val="0"/>
              </a:spcBef>
            </a:pPr>
            <a:r>
              <a:rPr lang="en-US" sz="2283" b="1" spc="228" dirty="0">
                <a:solidFill>
                  <a:srgbClr val="373533"/>
                </a:solidFill>
                <a:latin typeface="Open Sauce Medium"/>
                <a:ea typeface="Open Sauce Medium"/>
                <a:cs typeface="Open Sauce Medium"/>
                <a:sym typeface="Open Sauce Medium"/>
              </a:rPr>
              <a:t>Prabu Jeyabalan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4275" y="736283"/>
            <a:ext cx="6362882" cy="2227776"/>
          </a:xfrm>
          <a:custGeom>
            <a:avLst/>
            <a:gdLst/>
            <a:ahLst/>
            <a:cxnLst/>
            <a:rect l="l" t="t" r="r" b="b"/>
            <a:pathLst>
              <a:path w="6362882" h="2227776">
                <a:moveTo>
                  <a:pt x="0" y="0"/>
                </a:moveTo>
                <a:lnTo>
                  <a:pt x="6362883" y="0"/>
                </a:lnTo>
                <a:lnTo>
                  <a:pt x="6362883" y="2227775"/>
                </a:lnTo>
                <a:lnTo>
                  <a:pt x="0" y="2227775"/>
                </a:lnTo>
                <a:lnTo>
                  <a:pt x="0" y="0"/>
                </a:lnTo>
                <a:close/>
              </a:path>
            </a:pathLst>
          </a:custGeom>
          <a:blipFill>
            <a:blip r:embed="rId2"/>
            <a:stretch>
              <a:fillRect t="-213" r="-5209" b="-213"/>
            </a:stretch>
          </a:blipFill>
        </p:spPr>
        <p:txBody>
          <a:bodyPr/>
          <a:lstStyle/>
          <a:p>
            <a:endParaRPr lang="en-US"/>
          </a:p>
        </p:txBody>
      </p:sp>
      <p:sp>
        <p:nvSpPr>
          <p:cNvPr id="3" name="Freeform 3"/>
          <p:cNvSpPr/>
          <p:nvPr/>
        </p:nvSpPr>
        <p:spPr>
          <a:xfrm>
            <a:off x="804420" y="9258300"/>
            <a:ext cx="8049226" cy="1008956"/>
          </a:xfrm>
          <a:custGeom>
            <a:avLst/>
            <a:gdLst/>
            <a:ahLst/>
            <a:cxnLst/>
            <a:rect l="l" t="t" r="r" b="b"/>
            <a:pathLst>
              <a:path w="8049226" h="1008956">
                <a:moveTo>
                  <a:pt x="0" y="0"/>
                </a:moveTo>
                <a:lnTo>
                  <a:pt x="8049226" y="0"/>
                </a:lnTo>
                <a:lnTo>
                  <a:pt x="8049226" y="1008956"/>
                </a:lnTo>
                <a:lnTo>
                  <a:pt x="0" y="1008956"/>
                </a:lnTo>
                <a:lnTo>
                  <a:pt x="0" y="0"/>
                </a:lnTo>
                <a:close/>
              </a:path>
            </a:pathLst>
          </a:custGeom>
          <a:blipFill>
            <a:blip r:embed="rId3"/>
            <a:stretch>
              <a:fillRect/>
            </a:stretch>
          </a:blipFill>
        </p:spPr>
        <p:txBody>
          <a:bodyPr/>
          <a:lstStyle/>
          <a:p>
            <a:endParaRPr lang="en-US"/>
          </a:p>
        </p:txBody>
      </p:sp>
      <p:sp>
        <p:nvSpPr>
          <p:cNvPr id="4" name="Freeform 4"/>
          <p:cNvSpPr/>
          <p:nvPr/>
        </p:nvSpPr>
        <p:spPr>
          <a:xfrm>
            <a:off x="804420" y="1028700"/>
            <a:ext cx="6552819" cy="8229600"/>
          </a:xfrm>
          <a:custGeom>
            <a:avLst/>
            <a:gdLst/>
            <a:ahLst/>
            <a:cxnLst/>
            <a:rect l="l" t="t" r="r" b="b"/>
            <a:pathLst>
              <a:path w="6552819" h="8229600">
                <a:moveTo>
                  <a:pt x="0" y="0"/>
                </a:moveTo>
                <a:lnTo>
                  <a:pt x="6552819" y="0"/>
                </a:lnTo>
                <a:lnTo>
                  <a:pt x="6552819" y="8229600"/>
                </a:lnTo>
                <a:lnTo>
                  <a:pt x="0" y="8229600"/>
                </a:lnTo>
                <a:lnTo>
                  <a:pt x="0" y="0"/>
                </a:lnTo>
                <a:close/>
              </a:path>
            </a:pathLst>
          </a:custGeom>
          <a:blipFill>
            <a:blip r:embed="rId4"/>
            <a:stretch>
              <a:fillRect/>
            </a:stretch>
          </a:blipFill>
        </p:spPr>
        <p:txBody>
          <a:bodyPr/>
          <a:lstStyle/>
          <a:p>
            <a:endParaRPr lang="en-US"/>
          </a:p>
        </p:txBody>
      </p:sp>
      <p:sp>
        <p:nvSpPr>
          <p:cNvPr id="5" name="Freeform 5"/>
          <p:cNvSpPr/>
          <p:nvPr/>
        </p:nvSpPr>
        <p:spPr>
          <a:xfrm>
            <a:off x="11625322" y="3456229"/>
            <a:ext cx="6215062" cy="6811027"/>
          </a:xfrm>
          <a:custGeom>
            <a:avLst/>
            <a:gdLst/>
            <a:ahLst/>
            <a:cxnLst/>
            <a:rect l="l" t="t" r="r" b="b"/>
            <a:pathLst>
              <a:path w="6215062" h="6811027">
                <a:moveTo>
                  <a:pt x="0" y="0"/>
                </a:moveTo>
                <a:lnTo>
                  <a:pt x="6215062" y="0"/>
                </a:lnTo>
                <a:lnTo>
                  <a:pt x="6215062" y="6811027"/>
                </a:lnTo>
                <a:lnTo>
                  <a:pt x="0" y="6811027"/>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804420" y="481965"/>
            <a:ext cx="5454774" cy="546735"/>
          </a:xfrm>
          <a:prstGeom prst="rect">
            <a:avLst/>
          </a:prstGeom>
        </p:spPr>
        <p:txBody>
          <a:bodyPr lIns="0" tIns="0" rIns="0" bIns="0" rtlCol="0" anchor="t">
            <a:spAutoFit/>
          </a:bodyPr>
          <a:lstStyle/>
          <a:p>
            <a:pPr algn="ctr">
              <a:lnSpc>
                <a:spcPts val="3899"/>
              </a:lnSpc>
              <a:spcBef>
                <a:spcPct val="0"/>
              </a:spcBef>
            </a:pPr>
            <a:r>
              <a:rPr lang="en-US" sz="3899" b="1">
                <a:solidFill>
                  <a:srgbClr val="000000"/>
                </a:solidFill>
                <a:latin typeface="Migra Ultra-Bold"/>
                <a:ea typeface="Migra Ultra-Bold"/>
                <a:cs typeface="Migra Ultra-Bold"/>
                <a:sym typeface="Migra Ultra-Bold"/>
              </a:rPr>
              <a:t>Multi-Linear Regression</a:t>
            </a:r>
          </a:p>
        </p:txBody>
      </p:sp>
      <p:sp>
        <p:nvSpPr>
          <p:cNvPr id="7" name="TextBox 7"/>
          <p:cNvSpPr txBox="1"/>
          <p:nvPr/>
        </p:nvSpPr>
        <p:spPr>
          <a:xfrm>
            <a:off x="7712236" y="4044611"/>
            <a:ext cx="2282821" cy="2519525"/>
          </a:xfrm>
          <a:prstGeom prst="rect">
            <a:avLst/>
          </a:prstGeom>
        </p:spPr>
        <p:txBody>
          <a:bodyPr lIns="0" tIns="0" rIns="0" bIns="0" rtlCol="0" anchor="t">
            <a:spAutoFit/>
          </a:bodyPr>
          <a:lstStyle/>
          <a:p>
            <a:pPr algn="l">
              <a:lnSpc>
                <a:spcPts val="2878"/>
              </a:lnSpc>
              <a:spcBef>
                <a:spcPct val="0"/>
              </a:spcBef>
            </a:pPr>
            <a:r>
              <a:rPr lang="en-US" sz="2056" b="1">
                <a:solidFill>
                  <a:srgbClr val="000000"/>
                </a:solidFill>
                <a:latin typeface="DM Sans Bold"/>
                <a:ea typeface="DM Sans Bold"/>
                <a:cs typeface="DM Sans Bold"/>
                <a:sym typeface="DM Sans Bold"/>
              </a:rPr>
              <a:t>The highlighted variables are the ones that are highly correlated with the target variable (Sale_Price).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0327" y="1418435"/>
            <a:ext cx="12027720" cy="8555285"/>
          </a:xfrm>
          <a:custGeom>
            <a:avLst/>
            <a:gdLst/>
            <a:ahLst/>
            <a:cxnLst/>
            <a:rect l="l" t="t" r="r" b="b"/>
            <a:pathLst>
              <a:path w="12027720" h="8555285">
                <a:moveTo>
                  <a:pt x="0" y="0"/>
                </a:moveTo>
                <a:lnTo>
                  <a:pt x="12027720" y="0"/>
                </a:lnTo>
                <a:lnTo>
                  <a:pt x="12027720" y="8555285"/>
                </a:lnTo>
                <a:lnTo>
                  <a:pt x="0" y="8555285"/>
                </a:lnTo>
                <a:lnTo>
                  <a:pt x="0" y="0"/>
                </a:lnTo>
                <a:close/>
              </a:path>
            </a:pathLst>
          </a:custGeom>
          <a:blipFill>
            <a:blip r:embed="rId2"/>
            <a:stretch>
              <a:fillRect r="-16367"/>
            </a:stretch>
          </a:blipFill>
        </p:spPr>
        <p:txBody>
          <a:bodyPr/>
          <a:lstStyle/>
          <a:p>
            <a:endParaRPr lang="en-US"/>
          </a:p>
        </p:txBody>
      </p:sp>
      <p:sp>
        <p:nvSpPr>
          <p:cNvPr id="3" name="TextBox 3"/>
          <p:cNvSpPr txBox="1"/>
          <p:nvPr/>
        </p:nvSpPr>
        <p:spPr>
          <a:xfrm>
            <a:off x="1028700" y="481965"/>
            <a:ext cx="8434765" cy="546735"/>
          </a:xfrm>
          <a:prstGeom prst="rect">
            <a:avLst/>
          </a:prstGeom>
        </p:spPr>
        <p:txBody>
          <a:bodyPr lIns="0" tIns="0" rIns="0" bIns="0" rtlCol="0" anchor="t">
            <a:spAutoFit/>
          </a:bodyPr>
          <a:lstStyle/>
          <a:p>
            <a:pPr algn="ctr">
              <a:lnSpc>
                <a:spcPts val="3899"/>
              </a:lnSpc>
              <a:spcBef>
                <a:spcPct val="0"/>
              </a:spcBef>
            </a:pPr>
            <a:r>
              <a:rPr lang="en-US" sz="3899" b="1">
                <a:solidFill>
                  <a:srgbClr val="000000"/>
                </a:solidFill>
                <a:latin typeface="Migra Ultra-Bold"/>
                <a:ea typeface="Migra Ultra-Bold"/>
                <a:cs typeface="Migra Ultra-Bold"/>
                <a:sym typeface="Migra Ultra-Bold"/>
              </a:rPr>
              <a:t>Correlation of Predictor Variables</a:t>
            </a:r>
          </a:p>
        </p:txBody>
      </p:sp>
      <p:sp>
        <p:nvSpPr>
          <p:cNvPr id="4" name="TextBox 4"/>
          <p:cNvSpPr txBox="1"/>
          <p:nvPr/>
        </p:nvSpPr>
        <p:spPr>
          <a:xfrm>
            <a:off x="13257645" y="4739453"/>
            <a:ext cx="4401152" cy="1637025"/>
          </a:xfrm>
          <a:prstGeom prst="rect">
            <a:avLst/>
          </a:prstGeom>
        </p:spPr>
        <p:txBody>
          <a:bodyPr lIns="0" tIns="0" rIns="0" bIns="0" rtlCol="0" anchor="t">
            <a:spAutoFit/>
          </a:bodyPr>
          <a:lstStyle/>
          <a:p>
            <a:pPr algn="l">
              <a:lnSpc>
                <a:spcPts val="2574"/>
              </a:lnSpc>
              <a:spcBef>
                <a:spcPct val="0"/>
              </a:spcBef>
            </a:pPr>
            <a:r>
              <a:rPr lang="en-US" sz="2574">
                <a:solidFill>
                  <a:srgbClr val="000000"/>
                </a:solidFill>
                <a:latin typeface="DM Sans"/>
                <a:ea typeface="DM Sans"/>
                <a:cs typeface="DM Sans"/>
                <a:sym typeface="DM Sans"/>
              </a:rPr>
              <a:t>Year Built, total basement square footage, and general living area are important features contributing to the sale price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1275182" y="1261181"/>
            <a:ext cx="15180555" cy="6855623"/>
          </a:xfrm>
          <a:custGeom>
            <a:avLst/>
            <a:gdLst/>
            <a:ahLst/>
            <a:cxnLst/>
            <a:rect l="l" t="t" r="r" b="b"/>
            <a:pathLst>
              <a:path w="15180555" h="6855623">
                <a:moveTo>
                  <a:pt x="0" y="0"/>
                </a:moveTo>
                <a:lnTo>
                  <a:pt x="15180554" y="0"/>
                </a:lnTo>
                <a:lnTo>
                  <a:pt x="15180554" y="6855624"/>
                </a:lnTo>
                <a:lnTo>
                  <a:pt x="0" y="6855624"/>
                </a:lnTo>
                <a:lnTo>
                  <a:pt x="0" y="0"/>
                </a:lnTo>
                <a:close/>
              </a:path>
            </a:pathLst>
          </a:custGeom>
          <a:blipFill>
            <a:blip r:embed="rId2"/>
            <a:stretch>
              <a:fillRect t="-30881" r="-15723" b="-13257"/>
            </a:stretch>
          </a:blipFill>
        </p:spPr>
        <p:txBody>
          <a:bodyPr/>
          <a:lstStyle/>
          <a:p>
            <a:endParaRPr lang="en-US"/>
          </a:p>
        </p:txBody>
      </p:sp>
      <p:sp>
        <p:nvSpPr>
          <p:cNvPr id="3" name="AutoShape 3"/>
          <p:cNvSpPr/>
          <p:nvPr/>
        </p:nvSpPr>
        <p:spPr>
          <a:xfrm>
            <a:off x="1467640" y="1540930"/>
            <a:ext cx="9657473" cy="6391826"/>
          </a:xfrm>
          <a:prstGeom prst="rect">
            <a:avLst/>
          </a:prstGeom>
          <a:solidFill>
            <a:srgbClr val="FFFFFF">
              <a:alpha val="89804"/>
            </a:srgbClr>
          </a:solidFill>
        </p:spPr>
        <p:txBody>
          <a:bodyPr/>
          <a:lstStyle/>
          <a:p>
            <a:endParaRPr lang="en-US"/>
          </a:p>
        </p:txBody>
      </p:sp>
      <p:sp>
        <p:nvSpPr>
          <p:cNvPr id="4" name="TextBox 4"/>
          <p:cNvSpPr txBox="1"/>
          <p:nvPr/>
        </p:nvSpPr>
        <p:spPr>
          <a:xfrm>
            <a:off x="2813126" y="3620654"/>
            <a:ext cx="7265289" cy="2099027"/>
          </a:xfrm>
          <a:prstGeom prst="rect">
            <a:avLst/>
          </a:prstGeom>
        </p:spPr>
        <p:txBody>
          <a:bodyPr lIns="0" tIns="0" rIns="0" bIns="0" rtlCol="0" anchor="t">
            <a:spAutoFit/>
          </a:bodyPr>
          <a:lstStyle/>
          <a:p>
            <a:pPr algn="l">
              <a:lnSpc>
                <a:spcPts val="15525"/>
              </a:lnSpc>
            </a:pPr>
            <a:r>
              <a:rPr lang="en-US" sz="12937">
                <a:solidFill>
                  <a:srgbClr val="373533"/>
                </a:solidFill>
                <a:latin typeface="Migra Extra-Light"/>
                <a:ea typeface="Migra Extra-Light"/>
                <a:cs typeface="Migra Extra-Light"/>
                <a:sym typeface="Migra Extra-Light"/>
              </a:rPr>
              <a:t>Clustering</a:t>
            </a:r>
          </a:p>
        </p:txBody>
      </p:sp>
      <p:sp>
        <p:nvSpPr>
          <p:cNvPr id="5" name="TextBox 5"/>
          <p:cNvSpPr txBox="1"/>
          <p:nvPr/>
        </p:nvSpPr>
        <p:spPr>
          <a:xfrm>
            <a:off x="3045253" y="5751179"/>
            <a:ext cx="8312104" cy="1454559"/>
          </a:xfrm>
          <a:prstGeom prst="rect">
            <a:avLst/>
          </a:prstGeom>
        </p:spPr>
        <p:txBody>
          <a:bodyPr lIns="0" tIns="0" rIns="0" bIns="0" rtlCol="0" anchor="t">
            <a:spAutoFit/>
          </a:bodyPr>
          <a:lstStyle/>
          <a:p>
            <a:pPr algn="just">
              <a:lnSpc>
                <a:spcPts val="4116"/>
              </a:lnSpc>
            </a:pPr>
            <a:r>
              <a:rPr lang="en-US" sz="2166" spc="108">
                <a:solidFill>
                  <a:srgbClr val="373533"/>
                </a:solidFill>
                <a:latin typeface="Open Sauce"/>
                <a:ea typeface="Open Sauce"/>
                <a:cs typeface="Open Sauce"/>
                <a:sym typeface="Open Sauce"/>
              </a:rPr>
              <a:t>Ordinal Categorical Variables &amp;</a:t>
            </a:r>
          </a:p>
          <a:p>
            <a:pPr algn="just">
              <a:lnSpc>
                <a:spcPts val="4116"/>
              </a:lnSpc>
            </a:pPr>
            <a:r>
              <a:rPr lang="en-US" sz="2166" spc="108">
                <a:solidFill>
                  <a:srgbClr val="373533"/>
                </a:solidFill>
                <a:latin typeface="Open Sauce"/>
                <a:ea typeface="Open Sauce"/>
                <a:cs typeface="Open Sauce"/>
                <a:sym typeface="Open Sauce"/>
              </a:rPr>
              <a:t>Numerical Variables</a:t>
            </a:r>
          </a:p>
          <a:p>
            <a:pPr algn="just">
              <a:lnSpc>
                <a:spcPts val="3736"/>
              </a:lnSpc>
            </a:pPr>
            <a:endParaRPr lang="en-US" sz="2166" spc="108">
              <a:solidFill>
                <a:srgbClr val="373533"/>
              </a:solidFill>
              <a:latin typeface="Open Sauce"/>
              <a:ea typeface="Open Sauce"/>
              <a:cs typeface="Open Sauce"/>
              <a:sym typeface="Open Sauc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713443" y="6605287"/>
          <a:ext cx="14925648" cy="3172043"/>
        </p:xfrm>
        <a:graphic>
          <a:graphicData uri="http://schemas.openxmlformats.org/drawingml/2006/table">
            <a:tbl>
              <a:tblPr/>
              <a:tblGrid>
                <a:gridCol w="1865706">
                  <a:extLst>
                    <a:ext uri="{9D8B030D-6E8A-4147-A177-3AD203B41FA5}">
                      <a16:colId xmlns:a16="http://schemas.microsoft.com/office/drawing/2014/main" val="20000"/>
                    </a:ext>
                  </a:extLst>
                </a:gridCol>
                <a:gridCol w="1865706">
                  <a:extLst>
                    <a:ext uri="{9D8B030D-6E8A-4147-A177-3AD203B41FA5}">
                      <a16:colId xmlns:a16="http://schemas.microsoft.com/office/drawing/2014/main" val="20001"/>
                    </a:ext>
                  </a:extLst>
                </a:gridCol>
                <a:gridCol w="1865706">
                  <a:extLst>
                    <a:ext uri="{9D8B030D-6E8A-4147-A177-3AD203B41FA5}">
                      <a16:colId xmlns:a16="http://schemas.microsoft.com/office/drawing/2014/main" val="20002"/>
                    </a:ext>
                  </a:extLst>
                </a:gridCol>
                <a:gridCol w="1865706">
                  <a:extLst>
                    <a:ext uri="{9D8B030D-6E8A-4147-A177-3AD203B41FA5}">
                      <a16:colId xmlns:a16="http://schemas.microsoft.com/office/drawing/2014/main" val="20003"/>
                    </a:ext>
                  </a:extLst>
                </a:gridCol>
                <a:gridCol w="1865706">
                  <a:extLst>
                    <a:ext uri="{9D8B030D-6E8A-4147-A177-3AD203B41FA5}">
                      <a16:colId xmlns:a16="http://schemas.microsoft.com/office/drawing/2014/main" val="20004"/>
                    </a:ext>
                  </a:extLst>
                </a:gridCol>
                <a:gridCol w="1865706">
                  <a:extLst>
                    <a:ext uri="{9D8B030D-6E8A-4147-A177-3AD203B41FA5}">
                      <a16:colId xmlns:a16="http://schemas.microsoft.com/office/drawing/2014/main" val="20005"/>
                    </a:ext>
                  </a:extLst>
                </a:gridCol>
                <a:gridCol w="1865706">
                  <a:extLst>
                    <a:ext uri="{9D8B030D-6E8A-4147-A177-3AD203B41FA5}">
                      <a16:colId xmlns:a16="http://schemas.microsoft.com/office/drawing/2014/main" val="20006"/>
                    </a:ext>
                  </a:extLst>
                </a:gridCol>
                <a:gridCol w="1865706">
                  <a:extLst>
                    <a:ext uri="{9D8B030D-6E8A-4147-A177-3AD203B41FA5}">
                      <a16:colId xmlns:a16="http://schemas.microsoft.com/office/drawing/2014/main" val="20007"/>
                    </a:ext>
                  </a:extLst>
                </a:gridCol>
              </a:tblGrid>
              <a:tr h="909344">
                <a:tc>
                  <a:txBody>
                    <a:bodyPr/>
                    <a:lstStyle/>
                    <a:p>
                      <a:pPr algn="ctr">
                        <a:lnSpc>
                          <a:spcPts val="2799"/>
                        </a:lnSpc>
                        <a:defRPr/>
                      </a:pPr>
                      <a:r>
                        <a:rPr lang="en-US" sz="1999" b="1">
                          <a:solidFill>
                            <a:srgbClr val="000000"/>
                          </a:solidFill>
                          <a:latin typeface="Migra Ultra-Bold"/>
                          <a:ea typeface="Migra Ultra-Bold"/>
                          <a:cs typeface="Migra Ultra-Bold"/>
                          <a:sym typeface="Migra Ultra-Bold"/>
                        </a:rPr>
                        <a:t>Cluster</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Migra Ultra-Bold"/>
                          <a:ea typeface="Migra Ultra-Bold"/>
                          <a:cs typeface="Migra Ultra-Bold"/>
                          <a:sym typeface="Migra Ultra-Bold"/>
                        </a:rPr>
                        <a:t>Overall_Qual</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Migra Ultra-Bold"/>
                          <a:ea typeface="Migra Ultra-Bold"/>
                          <a:cs typeface="Migra Ultra-Bold"/>
                          <a:sym typeface="Migra Ultra-Bold"/>
                        </a:rPr>
                        <a:t>Bsmt_Qual</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Migra Ultra-Bold"/>
                          <a:ea typeface="Migra Ultra-Bold"/>
                          <a:cs typeface="Migra Ultra-Bold"/>
                          <a:sym typeface="Migra Ultra-Bold"/>
                        </a:rPr>
                        <a:t>Heating_QC</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Migra Ultra-Bold"/>
                          <a:ea typeface="Migra Ultra-Bold"/>
                          <a:cs typeface="Migra Ultra-Bold"/>
                          <a:sym typeface="Migra Ultra-Bold"/>
                        </a:rPr>
                        <a:t>Central_Air</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Migra Ultra-Bold"/>
                          <a:ea typeface="Migra Ultra-Bold"/>
                          <a:cs typeface="Migra Ultra-Bold"/>
                          <a:sym typeface="Migra Ultra-Bold"/>
                        </a:rPr>
                        <a:t>Kitchen_Qual</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Migra Ultra-Bold"/>
                          <a:ea typeface="Migra Ultra-Bold"/>
                          <a:cs typeface="Migra Ultra-Bold"/>
                          <a:sym typeface="Migra Ultra-Bold"/>
                        </a:rPr>
                        <a:t>Garage_Qual</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b="1">
                          <a:solidFill>
                            <a:srgbClr val="000000"/>
                          </a:solidFill>
                          <a:latin typeface="Migra Ultra-Bold"/>
                          <a:ea typeface="Migra Ultra-Bold"/>
                          <a:cs typeface="Migra Ultra-Bold"/>
                          <a:sym typeface="Migra Ultra-Bold"/>
                        </a:rPr>
                        <a:t>Fence</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54233">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Lux</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6.53</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2.99</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1.67</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3.48</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5.94</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4.86</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4233">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Average</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5.2</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5.41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3.53</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4.7</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5.88</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4.1</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54233">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Economic</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4.43</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4.99</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3.35</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0.34</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4.24</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3.74</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Migra Extra-Light"/>
                          <a:ea typeface="Migra Extra-Light"/>
                          <a:cs typeface="Migra Extra-Light"/>
                          <a:sym typeface="Migra Extra-Light"/>
                        </a:rPr>
                        <a:t>4.48</a:t>
                      </a:r>
                      <a:endParaRPr lang="en-US" sz="1100"/>
                    </a:p>
                  </a:txBody>
                  <a:tcPr marL="123825" marR="123825" marT="123825" marB="1238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Freeform 3"/>
          <p:cNvSpPr/>
          <p:nvPr/>
        </p:nvSpPr>
        <p:spPr>
          <a:xfrm>
            <a:off x="8442822" y="754211"/>
            <a:ext cx="9112185" cy="5569823"/>
          </a:xfrm>
          <a:custGeom>
            <a:avLst/>
            <a:gdLst/>
            <a:ahLst/>
            <a:cxnLst/>
            <a:rect l="l" t="t" r="r" b="b"/>
            <a:pathLst>
              <a:path w="9112185" h="5569823">
                <a:moveTo>
                  <a:pt x="0" y="0"/>
                </a:moveTo>
                <a:lnTo>
                  <a:pt x="9112185" y="0"/>
                </a:lnTo>
                <a:lnTo>
                  <a:pt x="9112185" y="5569823"/>
                </a:lnTo>
                <a:lnTo>
                  <a:pt x="0" y="5569823"/>
                </a:lnTo>
                <a:lnTo>
                  <a:pt x="0" y="0"/>
                </a:lnTo>
                <a:close/>
              </a:path>
            </a:pathLst>
          </a:custGeom>
          <a:blipFill>
            <a:blip r:embed="rId2"/>
            <a:stretch>
              <a:fillRect l="-27" r="-27"/>
            </a:stretch>
          </a:blipFill>
        </p:spPr>
        <p:txBody>
          <a:bodyPr/>
          <a:lstStyle/>
          <a:p>
            <a:endParaRPr lang="en-US"/>
          </a:p>
        </p:txBody>
      </p:sp>
      <p:grpSp>
        <p:nvGrpSpPr>
          <p:cNvPr id="4" name="Group 4"/>
          <p:cNvGrpSpPr/>
          <p:nvPr/>
        </p:nvGrpSpPr>
        <p:grpSpPr>
          <a:xfrm>
            <a:off x="17154428" y="3237934"/>
            <a:ext cx="590669" cy="3086100"/>
            <a:chOff x="0" y="0"/>
            <a:chExt cx="155567" cy="812800"/>
          </a:xfrm>
        </p:grpSpPr>
        <p:sp>
          <p:nvSpPr>
            <p:cNvPr id="5" name="Freeform 5"/>
            <p:cNvSpPr/>
            <p:nvPr/>
          </p:nvSpPr>
          <p:spPr>
            <a:xfrm>
              <a:off x="0" y="0"/>
              <a:ext cx="155567" cy="812800"/>
            </a:xfrm>
            <a:custGeom>
              <a:avLst/>
              <a:gdLst/>
              <a:ahLst/>
              <a:cxnLst/>
              <a:rect l="l" t="t" r="r" b="b"/>
              <a:pathLst>
                <a:path w="155567" h="812800">
                  <a:moveTo>
                    <a:pt x="0" y="0"/>
                  </a:moveTo>
                  <a:lnTo>
                    <a:pt x="155567" y="0"/>
                  </a:lnTo>
                  <a:lnTo>
                    <a:pt x="155567" y="812800"/>
                  </a:lnTo>
                  <a:lnTo>
                    <a:pt x="0" y="812800"/>
                  </a:lnTo>
                  <a:close/>
                </a:path>
              </a:pathLst>
            </a:custGeom>
            <a:solidFill>
              <a:srgbClr val="EDEAE5"/>
            </a:solidFill>
          </p:spPr>
          <p:txBody>
            <a:bodyPr/>
            <a:lstStyle/>
            <a:p>
              <a:endParaRPr lang="en-US"/>
            </a:p>
          </p:txBody>
        </p:sp>
        <p:sp>
          <p:nvSpPr>
            <p:cNvPr id="6" name="TextBox 6"/>
            <p:cNvSpPr txBox="1"/>
            <p:nvPr/>
          </p:nvSpPr>
          <p:spPr>
            <a:xfrm>
              <a:off x="0" y="-38100"/>
              <a:ext cx="155567" cy="850900"/>
            </a:xfrm>
            <a:prstGeom prst="rect">
              <a:avLst/>
            </a:prstGeom>
          </p:spPr>
          <p:txBody>
            <a:bodyPr lIns="50800" tIns="50800" rIns="50800" bIns="50800" rtlCol="0" anchor="ctr"/>
            <a:lstStyle/>
            <a:p>
              <a:pPr algn="ctr">
                <a:lnSpc>
                  <a:spcPts val="2239"/>
                </a:lnSpc>
              </a:pPr>
              <a:endParaRPr/>
            </a:p>
          </p:txBody>
        </p:sp>
      </p:grpSp>
      <p:sp>
        <p:nvSpPr>
          <p:cNvPr id="7" name="TextBox 7"/>
          <p:cNvSpPr txBox="1"/>
          <p:nvPr/>
        </p:nvSpPr>
        <p:spPr>
          <a:xfrm>
            <a:off x="1713443" y="2506747"/>
            <a:ext cx="5810592" cy="3334512"/>
          </a:xfrm>
          <a:prstGeom prst="rect">
            <a:avLst/>
          </a:prstGeom>
        </p:spPr>
        <p:txBody>
          <a:bodyPr lIns="0" tIns="0" rIns="0" bIns="0" rtlCol="0" anchor="t">
            <a:spAutoFit/>
          </a:bodyPr>
          <a:lstStyle/>
          <a:p>
            <a:pPr algn="just">
              <a:lnSpc>
                <a:spcPts val="3339"/>
              </a:lnSpc>
            </a:pPr>
            <a:r>
              <a:rPr lang="en-US" sz="2100">
                <a:solidFill>
                  <a:srgbClr val="000000"/>
                </a:solidFill>
                <a:latin typeface="DM Sans"/>
                <a:ea typeface="DM Sans"/>
                <a:cs typeface="DM Sans"/>
                <a:sym typeface="DM Sans"/>
              </a:rPr>
              <a:t>The model's price is influenced by Garage Quality and Overall Quality; as these values rise, the total price increases. Additionally, having a fence is a requirement, and Central Air conditioning is always included. However, factors such as Basement Quality, Heating Quality, and Kitchen Quality are not of concern. </a:t>
            </a:r>
          </a:p>
        </p:txBody>
      </p:sp>
      <p:sp>
        <p:nvSpPr>
          <p:cNvPr id="8" name="TextBox 8"/>
          <p:cNvSpPr txBox="1"/>
          <p:nvPr/>
        </p:nvSpPr>
        <p:spPr>
          <a:xfrm>
            <a:off x="1713443" y="990600"/>
            <a:ext cx="6024119" cy="498475"/>
          </a:xfrm>
          <a:prstGeom prst="rect">
            <a:avLst/>
          </a:prstGeom>
        </p:spPr>
        <p:txBody>
          <a:bodyPr lIns="0" tIns="0" rIns="0" bIns="0" rtlCol="0" anchor="t">
            <a:spAutoFit/>
          </a:bodyPr>
          <a:lstStyle/>
          <a:p>
            <a:pPr algn="l">
              <a:lnSpc>
                <a:spcPts val="3500"/>
              </a:lnSpc>
              <a:spcBef>
                <a:spcPct val="0"/>
              </a:spcBef>
            </a:pPr>
            <a:r>
              <a:rPr lang="en-US" sz="3500" b="1">
                <a:solidFill>
                  <a:srgbClr val="000000"/>
                </a:solidFill>
                <a:latin typeface="Migra Ultra-Bold"/>
                <a:ea typeface="Migra Ultra-Bold"/>
                <a:cs typeface="Migra Ultra-Bold"/>
                <a:sym typeface="Migra Ultra-Bold"/>
              </a:rPr>
              <a:t>Findings</a:t>
            </a:r>
          </a:p>
        </p:txBody>
      </p:sp>
      <p:sp>
        <p:nvSpPr>
          <p:cNvPr id="9" name="TextBox 9"/>
          <p:cNvSpPr txBox="1"/>
          <p:nvPr/>
        </p:nvSpPr>
        <p:spPr>
          <a:xfrm>
            <a:off x="1713443" y="1429660"/>
            <a:ext cx="5810592" cy="400812"/>
          </a:xfrm>
          <a:prstGeom prst="rect">
            <a:avLst/>
          </a:prstGeom>
        </p:spPr>
        <p:txBody>
          <a:bodyPr lIns="0" tIns="0" rIns="0" bIns="0" rtlCol="0" anchor="t">
            <a:spAutoFit/>
          </a:bodyPr>
          <a:lstStyle/>
          <a:p>
            <a:pPr algn="just">
              <a:lnSpc>
                <a:spcPts val="3339"/>
              </a:lnSpc>
            </a:pPr>
            <a:r>
              <a:rPr lang="en-US" sz="2100" b="1">
                <a:solidFill>
                  <a:srgbClr val="74706D"/>
                </a:solidFill>
                <a:latin typeface="DM Sans Bold"/>
                <a:ea typeface="DM Sans Bold"/>
                <a:cs typeface="DM Sans Bold"/>
                <a:sym typeface="DM Sans Bold"/>
              </a:rPr>
              <a:t>Ordinal Categorical Variables</a:t>
            </a:r>
          </a:p>
        </p:txBody>
      </p:sp>
      <p:sp>
        <p:nvSpPr>
          <p:cNvPr id="10" name="TextBox 10"/>
          <p:cNvSpPr txBox="1"/>
          <p:nvPr/>
        </p:nvSpPr>
        <p:spPr>
          <a:xfrm>
            <a:off x="17116172" y="3171259"/>
            <a:ext cx="667182" cy="760529"/>
          </a:xfrm>
          <a:prstGeom prst="rect">
            <a:avLst/>
          </a:prstGeom>
        </p:spPr>
        <p:txBody>
          <a:bodyPr lIns="0" tIns="0" rIns="0" bIns="0" rtlCol="0" anchor="t">
            <a:spAutoFit/>
          </a:bodyPr>
          <a:lstStyle/>
          <a:p>
            <a:pPr algn="l">
              <a:lnSpc>
                <a:spcPts val="2077"/>
              </a:lnSpc>
            </a:pPr>
            <a:r>
              <a:rPr lang="en-US" sz="1104">
                <a:solidFill>
                  <a:srgbClr val="000000"/>
                </a:solidFill>
                <a:latin typeface="Canva Sans"/>
                <a:ea typeface="Canva Sans"/>
                <a:cs typeface="Canva Sans"/>
                <a:sym typeface="Canva Sans"/>
              </a:rPr>
              <a:t>Lux</a:t>
            </a:r>
          </a:p>
          <a:p>
            <a:pPr algn="l">
              <a:lnSpc>
                <a:spcPts val="2077"/>
              </a:lnSpc>
            </a:pPr>
            <a:r>
              <a:rPr lang="en-US" sz="1104">
                <a:solidFill>
                  <a:srgbClr val="000000"/>
                </a:solidFill>
                <a:latin typeface="Canva Sans"/>
                <a:ea typeface="Canva Sans"/>
                <a:cs typeface="Canva Sans"/>
                <a:sym typeface="Canva Sans"/>
              </a:rPr>
              <a:t>Economic</a:t>
            </a:r>
          </a:p>
          <a:p>
            <a:pPr algn="l">
              <a:lnSpc>
                <a:spcPts val="2077"/>
              </a:lnSpc>
            </a:pPr>
            <a:r>
              <a:rPr lang="en-US" sz="1104">
                <a:solidFill>
                  <a:srgbClr val="000000"/>
                </a:solidFill>
                <a:latin typeface="Canva Sans"/>
                <a:ea typeface="Canva Sans"/>
                <a:cs typeface="Canva Sans"/>
                <a:sym typeface="Canva Sans"/>
              </a:rPr>
              <a:t>Average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6766294" y="2681398"/>
            <a:ext cx="11521706" cy="6913023"/>
          </a:xfrm>
          <a:custGeom>
            <a:avLst/>
            <a:gdLst/>
            <a:ahLst/>
            <a:cxnLst/>
            <a:rect l="l" t="t" r="r" b="b"/>
            <a:pathLst>
              <a:path w="11521706" h="6913023">
                <a:moveTo>
                  <a:pt x="0" y="0"/>
                </a:moveTo>
                <a:lnTo>
                  <a:pt x="11521706" y="0"/>
                </a:lnTo>
                <a:lnTo>
                  <a:pt x="11521706" y="6913024"/>
                </a:lnTo>
                <a:lnTo>
                  <a:pt x="0" y="691302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13443" y="1562163"/>
            <a:ext cx="5810592" cy="400812"/>
          </a:xfrm>
          <a:prstGeom prst="rect">
            <a:avLst/>
          </a:prstGeom>
        </p:spPr>
        <p:txBody>
          <a:bodyPr lIns="0" tIns="0" rIns="0" bIns="0" rtlCol="0" anchor="t">
            <a:spAutoFit/>
          </a:bodyPr>
          <a:lstStyle/>
          <a:p>
            <a:pPr algn="just">
              <a:lnSpc>
                <a:spcPts val="3339"/>
              </a:lnSpc>
            </a:pPr>
            <a:r>
              <a:rPr lang="en-US" sz="2100" b="1">
                <a:solidFill>
                  <a:srgbClr val="74706D"/>
                </a:solidFill>
                <a:latin typeface="DM Sans Bold"/>
                <a:ea typeface="DM Sans Bold"/>
                <a:cs typeface="DM Sans Bold"/>
                <a:sym typeface="DM Sans Bold"/>
              </a:rPr>
              <a:t>Numerical Variables</a:t>
            </a:r>
          </a:p>
        </p:txBody>
      </p:sp>
      <p:sp>
        <p:nvSpPr>
          <p:cNvPr id="4" name="TextBox 4"/>
          <p:cNvSpPr txBox="1"/>
          <p:nvPr/>
        </p:nvSpPr>
        <p:spPr>
          <a:xfrm>
            <a:off x="1492498" y="2979420"/>
            <a:ext cx="5101418" cy="5650230"/>
          </a:xfrm>
          <a:prstGeom prst="rect">
            <a:avLst/>
          </a:prstGeom>
        </p:spPr>
        <p:txBody>
          <a:bodyPr lIns="0" tIns="0" rIns="0" bIns="0" rtlCol="0" anchor="t">
            <a:spAutoFit/>
          </a:bodyPr>
          <a:lstStyle/>
          <a:p>
            <a:pPr marL="388618" lvl="1" indent="-194309" algn="just">
              <a:lnSpc>
                <a:spcPts val="2519"/>
              </a:lnSpc>
              <a:buFont typeface="Arial"/>
              <a:buChar char="•"/>
            </a:pPr>
            <a:r>
              <a:rPr lang="en-US" sz="1799">
                <a:solidFill>
                  <a:srgbClr val="000000"/>
                </a:solidFill>
                <a:latin typeface="DM Sans"/>
                <a:ea typeface="DM Sans"/>
                <a:cs typeface="DM Sans"/>
                <a:sym typeface="DM Sans"/>
              </a:rPr>
              <a:t>The Lux cluster represents more modern homes with higher prices, likely due to the incorporation of newer features like central air conditioning. </a:t>
            </a:r>
          </a:p>
          <a:p>
            <a:pPr algn="just">
              <a:lnSpc>
                <a:spcPts val="2519"/>
              </a:lnSpc>
            </a:pPr>
            <a:endParaRPr lang="en-US" sz="1799">
              <a:solidFill>
                <a:srgbClr val="000000"/>
              </a:solidFill>
              <a:latin typeface="DM Sans"/>
              <a:ea typeface="DM Sans"/>
              <a:cs typeface="DM Sans"/>
              <a:sym typeface="DM Sans"/>
            </a:endParaRPr>
          </a:p>
          <a:p>
            <a:pPr algn="just">
              <a:lnSpc>
                <a:spcPts val="2519"/>
              </a:lnSpc>
            </a:pPr>
            <a:endParaRPr lang="en-US" sz="1799">
              <a:solidFill>
                <a:srgbClr val="000000"/>
              </a:solidFill>
              <a:latin typeface="DM Sans"/>
              <a:ea typeface="DM Sans"/>
              <a:cs typeface="DM Sans"/>
              <a:sym typeface="DM Sans"/>
            </a:endParaRPr>
          </a:p>
          <a:p>
            <a:pPr algn="just">
              <a:lnSpc>
                <a:spcPts val="2519"/>
              </a:lnSpc>
              <a:spcBef>
                <a:spcPct val="0"/>
              </a:spcBef>
            </a:pPr>
            <a:endParaRPr lang="en-US" sz="1799">
              <a:solidFill>
                <a:srgbClr val="000000"/>
              </a:solidFill>
              <a:latin typeface="DM Sans"/>
              <a:ea typeface="DM Sans"/>
              <a:cs typeface="DM Sans"/>
              <a:sym typeface="DM Sans"/>
            </a:endParaRPr>
          </a:p>
          <a:p>
            <a:pPr marL="388618" lvl="1" indent="-194309" algn="just">
              <a:lnSpc>
                <a:spcPts val="2519"/>
              </a:lnSpc>
              <a:buFont typeface="Arial"/>
              <a:buChar char="•"/>
            </a:pPr>
            <a:r>
              <a:rPr lang="en-US" sz="1799">
                <a:solidFill>
                  <a:srgbClr val="000000"/>
                </a:solidFill>
                <a:latin typeface="DM Sans"/>
                <a:ea typeface="DM Sans"/>
                <a:cs typeface="DM Sans"/>
                <a:sym typeface="DM Sans"/>
              </a:rPr>
              <a:t>The Average cluster falls between Lux and Economic in terms of price and construction dates.</a:t>
            </a:r>
          </a:p>
          <a:p>
            <a:pPr algn="just">
              <a:lnSpc>
                <a:spcPts val="2519"/>
              </a:lnSpc>
            </a:pPr>
            <a:endParaRPr lang="en-US" sz="1799">
              <a:solidFill>
                <a:srgbClr val="000000"/>
              </a:solidFill>
              <a:latin typeface="DM Sans"/>
              <a:ea typeface="DM Sans"/>
              <a:cs typeface="DM Sans"/>
              <a:sym typeface="DM Sans"/>
            </a:endParaRPr>
          </a:p>
          <a:p>
            <a:pPr algn="just">
              <a:lnSpc>
                <a:spcPts val="2519"/>
              </a:lnSpc>
            </a:pPr>
            <a:endParaRPr lang="en-US" sz="1799">
              <a:solidFill>
                <a:srgbClr val="000000"/>
              </a:solidFill>
              <a:latin typeface="DM Sans"/>
              <a:ea typeface="DM Sans"/>
              <a:cs typeface="DM Sans"/>
              <a:sym typeface="DM Sans"/>
            </a:endParaRPr>
          </a:p>
          <a:p>
            <a:pPr algn="just">
              <a:lnSpc>
                <a:spcPts val="2519"/>
              </a:lnSpc>
              <a:spcBef>
                <a:spcPct val="0"/>
              </a:spcBef>
            </a:pPr>
            <a:endParaRPr lang="en-US" sz="1799">
              <a:solidFill>
                <a:srgbClr val="000000"/>
              </a:solidFill>
              <a:latin typeface="DM Sans"/>
              <a:ea typeface="DM Sans"/>
              <a:cs typeface="DM Sans"/>
              <a:sym typeface="DM Sans"/>
            </a:endParaRPr>
          </a:p>
          <a:p>
            <a:pPr marL="388618" lvl="1" indent="-194309" algn="just">
              <a:lnSpc>
                <a:spcPts val="2519"/>
              </a:lnSpc>
              <a:buFont typeface="Arial"/>
              <a:buChar char="•"/>
            </a:pPr>
            <a:r>
              <a:rPr lang="en-US" sz="1799">
                <a:solidFill>
                  <a:srgbClr val="000000"/>
                </a:solidFill>
                <a:latin typeface="DM Sans"/>
                <a:ea typeface="DM Sans"/>
                <a:cs typeface="DM Sans"/>
                <a:sym typeface="DM Sans"/>
              </a:rPr>
              <a:t>The Economic cluster includes homes with the lowest prices, and smaller lot areas.  </a:t>
            </a:r>
          </a:p>
          <a:p>
            <a:pPr marL="777237" lvl="2" indent="-259079" algn="just">
              <a:lnSpc>
                <a:spcPts val="2519"/>
              </a:lnSpc>
              <a:buFont typeface="Arial"/>
              <a:buChar char="⚬"/>
            </a:pPr>
            <a:r>
              <a:rPr lang="en-US" sz="1799">
                <a:solidFill>
                  <a:srgbClr val="000000"/>
                </a:solidFill>
                <a:latin typeface="DM Sans"/>
                <a:ea typeface="DM Sans"/>
                <a:cs typeface="DM Sans"/>
                <a:sym typeface="DM Sans"/>
              </a:rPr>
              <a:t>World War II and great depression  (1939-1945).</a:t>
            </a:r>
          </a:p>
          <a:p>
            <a:pPr algn="just">
              <a:lnSpc>
                <a:spcPts val="2519"/>
              </a:lnSpc>
              <a:spcBef>
                <a:spcPct val="0"/>
              </a:spcBef>
            </a:pPr>
            <a:endParaRPr lang="en-US" sz="1799">
              <a:solidFill>
                <a:srgbClr val="000000"/>
              </a:solidFill>
              <a:latin typeface="DM Sans"/>
              <a:ea typeface="DM Sans"/>
              <a:cs typeface="DM Sans"/>
              <a:sym typeface="DM Sans"/>
            </a:endParaRPr>
          </a:p>
        </p:txBody>
      </p:sp>
      <p:sp>
        <p:nvSpPr>
          <p:cNvPr id="5" name="TextBox 5"/>
          <p:cNvSpPr txBox="1"/>
          <p:nvPr/>
        </p:nvSpPr>
        <p:spPr>
          <a:xfrm>
            <a:off x="1713443" y="990600"/>
            <a:ext cx="6024119" cy="498475"/>
          </a:xfrm>
          <a:prstGeom prst="rect">
            <a:avLst/>
          </a:prstGeom>
        </p:spPr>
        <p:txBody>
          <a:bodyPr lIns="0" tIns="0" rIns="0" bIns="0" rtlCol="0" anchor="t">
            <a:spAutoFit/>
          </a:bodyPr>
          <a:lstStyle/>
          <a:p>
            <a:pPr algn="l">
              <a:lnSpc>
                <a:spcPts val="3500"/>
              </a:lnSpc>
              <a:spcBef>
                <a:spcPct val="0"/>
              </a:spcBef>
            </a:pPr>
            <a:r>
              <a:rPr lang="en-US" sz="3500" b="1">
                <a:solidFill>
                  <a:srgbClr val="000000"/>
                </a:solidFill>
                <a:latin typeface="Migra Ultra-Bold"/>
                <a:ea typeface="Migra Ultra-Bold"/>
                <a:cs typeface="Migra Ultra-Bold"/>
                <a:sym typeface="Migra Ultra-Bold"/>
              </a:rPr>
              <a:t>Findings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AutoShape 2"/>
          <p:cNvSpPr/>
          <p:nvPr/>
        </p:nvSpPr>
        <p:spPr>
          <a:xfrm>
            <a:off x="363682" y="218209"/>
            <a:ext cx="7033115" cy="1739708"/>
          </a:xfrm>
          <a:prstGeom prst="rect">
            <a:avLst/>
          </a:prstGeom>
          <a:solidFill>
            <a:srgbClr val="74706D">
              <a:alpha val="13725"/>
            </a:srgbClr>
          </a:solidFill>
        </p:spPr>
        <p:txBody>
          <a:bodyPr/>
          <a:lstStyle/>
          <a:p>
            <a:endParaRPr lang="en-US"/>
          </a:p>
        </p:txBody>
      </p:sp>
      <p:sp>
        <p:nvSpPr>
          <p:cNvPr id="3" name="TextBox 3"/>
          <p:cNvSpPr txBox="1"/>
          <p:nvPr/>
        </p:nvSpPr>
        <p:spPr>
          <a:xfrm>
            <a:off x="782189" y="478463"/>
            <a:ext cx="6050183" cy="1295400"/>
          </a:xfrm>
          <a:prstGeom prst="rect">
            <a:avLst/>
          </a:prstGeom>
        </p:spPr>
        <p:txBody>
          <a:bodyPr lIns="0" tIns="0" rIns="0" bIns="0" rtlCol="0" anchor="t">
            <a:spAutoFit/>
          </a:bodyPr>
          <a:lstStyle/>
          <a:p>
            <a:pPr algn="l">
              <a:lnSpc>
                <a:spcPts val="9000"/>
              </a:lnSpc>
              <a:spcBef>
                <a:spcPct val="0"/>
              </a:spcBef>
            </a:pPr>
            <a:r>
              <a:rPr lang="en-US" sz="9000">
                <a:solidFill>
                  <a:srgbClr val="373533"/>
                </a:solidFill>
                <a:latin typeface="Migra Extra-Light"/>
                <a:ea typeface="Migra Extra-Light"/>
                <a:cs typeface="Migra Extra-Light"/>
                <a:sym typeface="Migra Extra-Light"/>
              </a:rPr>
              <a:t>Key Insights</a:t>
            </a:r>
          </a:p>
        </p:txBody>
      </p:sp>
      <p:sp>
        <p:nvSpPr>
          <p:cNvPr id="4" name="TextBox 4"/>
          <p:cNvSpPr txBox="1"/>
          <p:nvPr/>
        </p:nvSpPr>
        <p:spPr>
          <a:xfrm>
            <a:off x="539889" y="2921903"/>
            <a:ext cx="2204434" cy="498475"/>
          </a:xfrm>
          <a:prstGeom prst="rect">
            <a:avLst/>
          </a:prstGeom>
        </p:spPr>
        <p:txBody>
          <a:bodyPr lIns="0" tIns="0" rIns="0" bIns="0" rtlCol="0" anchor="t">
            <a:spAutoFit/>
          </a:bodyPr>
          <a:lstStyle/>
          <a:p>
            <a:pPr algn="l">
              <a:lnSpc>
                <a:spcPts val="3500"/>
              </a:lnSpc>
              <a:spcBef>
                <a:spcPct val="0"/>
              </a:spcBef>
            </a:pPr>
            <a:r>
              <a:rPr lang="en-US" sz="3500" b="1">
                <a:solidFill>
                  <a:srgbClr val="373533"/>
                </a:solidFill>
                <a:latin typeface="Migra Ultra-Bold"/>
                <a:ea typeface="Migra Ultra-Bold"/>
                <a:cs typeface="Migra Ultra-Bold"/>
                <a:sym typeface="Migra Ultra-Bold"/>
              </a:rPr>
              <a:t>Location: </a:t>
            </a:r>
          </a:p>
        </p:txBody>
      </p:sp>
      <p:sp>
        <p:nvSpPr>
          <p:cNvPr id="5" name="TextBox 5"/>
          <p:cNvSpPr txBox="1"/>
          <p:nvPr/>
        </p:nvSpPr>
        <p:spPr>
          <a:xfrm>
            <a:off x="539889" y="4519591"/>
            <a:ext cx="4076177" cy="1863726"/>
          </a:xfrm>
          <a:prstGeom prst="rect">
            <a:avLst/>
          </a:prstGeom>
        </p:spPr>
        <p:txBody>
          <a:bodyPr lIns="0" tIns="0" rIns="0" bIns="0" rtlCol="0" anchor="t">
            <a:spAutoFit/>
          </a:bodyPr>
          <a:lstStyle/>
          <a:p>
            <a:pPr algn="l">
              <a:lnSpc>
                <a:spcPts val="4899"/>
              </a:lnSpc>
              <a:spcBef>
                <a:spcPct val="0"/>
              </a:spcBef>
            </a:pPr>
            <a:r>
              <a:rPr lang="en-US" sz="3499" b="1">
                <a:solidFill>
                  <a:srgbClr val="373533"/>
                </a:solidFill>
                <a:latin typeface="Migra Ultra-Bold"/>
                <a:ea typeface="Migra Ultra-Bold"/>
                <a:cs typeface="Migra Ultra-Bold"/>
                <a:sym typeface="Migra Ultra-Bold"/>
              </a:rPr>
              <a:t>Certain Home Features that Affect Sale Prices Are:  </a:t>
            </a:r>
          </a:p>
        </p:txBody>
      </p:sp>
      <p:sp>
        <p:nvSpPr>
          <p:cNvPr id="6" name="TextBox 6"/>
          <p:cNvSpPr txBox="1"/>
          <p:nvPr/>
        </p:nvSpPr>
        <p:spPr>
          <a:xfrm>
            <a:off x="539889" y="7683866"/>
            <a:ext cx="3443598" cy="625476"/>
          </a:xfrm>
          <a:prstGeom prst="rect">
            <a:avLst/>
          </a:prstGeom>
        </p:spPr>
        <p:txBody>
          <a:bodyPr lIns="0" tIns="0" rIns="0" bIns="0" rtlCol="0" anchor="t">
            <a:spAutoFit/>
          </a:bodyPr>
          <a:lstStyle/>
          <a:p>
            <a:pPr algn="l">
              <a:lnSpc>
                <a:spcPts val="4899"/>
              </a:lnSpc>
              <a:spcBef>
                <a:spcPct val="0"/>
              </a:spcBef>
            </a:pPr>
            <a:r>
              <a:rPr lang="en-US" sz="3499" b="1">
                <a:solidFill>
                  <a:srgbClr val="373533"/>
                </a:solidFill>
                <a:latin typeface="Migra Ultra-Bold"/>
                <a:ea typeface="Migra Ultra-Bold"/>
                <a:cs typeface="Migra Ultra-Bold"/>
                <a:sym typeface="Migra Ultra-Bold"/>
              </a:rPr>
              <a:t>Clusterings: </a:t>
            </a:r>
          </a:p>
        </p:txBody>
      </p:sp>
      <p:sp>
        <p:nvSpPr>
          <p:cNvPr id="7" name="TextBox 7"/>
          <p:cNvSpPr txBox="1"/>
          <p:nvPr/>
        </p:nvSpPr>
        <p:spPr>
          <a:xfrm>
            <a:off x="4853528" y="7393611"/>
            <a:ext cx="12381470" cy="1589406"/>
          </a:xfrm>
          <a:prstGeom prst="rect">
            <a:avLst/>
          </a:prstGeom>
        </p:spPr>
        <p:txBody>
          <a:bodyPr lIns="0" tIns="0" rIns="0" bIns="0" rtlCol="0" anchor="t">
            <a:spAutoFit/>
          </a:bodyPr>
          <a:lstStyle/>
          <a:p>
            <a:pPr algn="just">
              <a:lnSpc>
                <a:spcPts val="3219"/>
              </a:lnSpc>
              <a:spcBef>
                <a:spcPct val="0"/>
              </a:spcBef>
            </a:pPr>
            <a:r>
              <a:rPr lang="en-US" sz="2299">
                <a:solidFill>
                  <a:srgbClr val="000000"/>
                </a:solidFill>
                <a:latin typeface="DM Sans"/>
                <a:ea typeface="DM Sans"/>
                <a:cs typeface="DM Sans"/>
                <a:sym typeface="DM Sans"/>
              </a:rPr>
              <a:t>The cluster can give us insight into the type of listings to be shown thinking on different customers needs. Tailoring sales pitches and pricing strategies can then be implemented according to clustering the insights; such as for high-end buyers, target the Lux cluster, which has properties with the highest quality and garage space. </a:t>
            </a:r>
          </a:p>
        </p:txBody>
      </p:sp>
      <p:sp>
        <p:nvSpPr>
          <p:cNvPr id="8" name="TextBox 8"/>
          <p:cNvSpPr txBox="1"/>
          <p:nvPr/>
        </p:nvSpPr>
        <p:spPr>
          <a:xfrm>
            <a:off x="4853528" y="2840644"/>
            <a:ext cx="11428965" cy="789306"/>
          </a:xfrm>
          <a:prstGeom prst="rect">
            <a:avLst/>
          </a:prstGeom>
        </p:spPr>
        <p:txBody>
          <a:bodyPr lIns="0" tIns="0" rIns="0" bIns="0" rtlCol="0" anchor="t">
            <a:spAutoFit/>
          </a:bodyPr>
          <a:lstStyle/>
          <a:p>
            <a:pPr algn="just">
              <a:lnSpc>
                <a:spcPts val="3219"/>
              </a:lnSpc>
              <a:spcBef>
                <a:spcPct val="0"/>
              </a:spcBef>
            </a:pPr>
            <a:r>
              <a:rPr lang="en-US" sz="2299">
                <a:solidFill>
                  <a:srgbClr val="000000"/>
                </a:solidFill>
                <a:latin typeface="DM Sans"/>
                <a:ea typeface="DM Sans"/>
                <a:cs typeface="DM Sans"/>
                <a:sym typeface="DM Sans"/>
              </a:rPr>
              <a:t>Focus on developing or marketing properties in higher-value locations like  properties near the northeast of Iowa State University and Highway 30.</a:t>
            </a:r>
          </a:p>
        </p:txBody>
      </p:sp>
      <p:sp>
        <p:nvSpPr>
          <p:cNvPr id="9" name="TextBox 9"/>
          <p:cNvSpPr txBox="1"/>
          <p:nvPr/>
        </p:nvSpPr>
        <p:spPr>
          <a:xfrm>
            <a:off x="4853528" y="5191125"/>
            <a:ext cx="11428965" cy="855910"/>
          </a:xfrm>
          <a:prstGeom prst="rect">
            <a:avLst/>
          </a:prstGeom>
        </p:spPr>
        <p:txBody>
          <a:bodyPr lIns="0" tIns="0" rIns="0" bIns="0" rtlCol="0" anchor="t">
            <a:spAutoFit/>
          </a:bodyPr>
          <a:lstStyle/>
          <a:p>
            <a:pPr algn="l">
              <a:lnSpc>
                <a:spcPts val="2269"/>
              </a:lnSpc>
              <a:spcBef>
                <a:spcPct val="0"/>
              </a:spcBef>
            </a:pPr>
            <a:r>
              <a:rPr lang="en-US" sz="2269">
                <a:solidFill>
                  <a:srgbClr val="000000"/>
                </a:solidFill>
                <a:latin typeface="DM Sans"/>
                <a:ea typeface="DM Sans"/>
                <a:cs typeface="DM Sans"/>
                <a:sym typeface="DM Sans"/>
              </a:rPr>
              <a:t>Highlighting key features like basements, living areas, bathrooms, bedrooms, kitchens, lot size, year built, fireplaces, garages, and wood decks can positively influence the sale price. Emphasizing these features in listings can attract higher bids.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196972" y="1028700"/>
            <a:ext cx="17456272" cy="9258300"/>
          </a:xfrm>
          <a:custGeom>
            <a:avLst/>
            <a:gdLst/>
            <a:ahLst/>
            <a:cxnLst/>
            <a:rect l="l" t="t" r="r" b="b"/>
            <a:pathLst>
              <a:path w="17456272" h="9258300">
                <a:moveTo>
                  <a:pt x="0" y="0"/>
                </a:moveTo>
                <a:lnTo>
                  <a:pt x="17456272" y="0"/>
                </a:lnTo>
                <a:lnTo>
                  <a:pt x="17456272" y="9258300"/>
                </a:lnTo>
                <a:lnTo>
                  <a:pt x="0" y="9258300"/>
                </a:lnTo>
                <a:lnTo>
                  <a:pt x="0" y="0"/>
                </a:lnTo>
                <a:close/>
              </a:path>
            </a:pathLst>
          </a:custGeom>
          <a:blipFill>
            <a:blip r:embed="rId2"/>
            <a:stretch>
              <a:fillRect t="-29301" r="-26137" b="-29301"/>
            </a:stretch>
          </a:blipFill>
        </p:spPr>
        <p:txBody>
          <a:bodyPr/>
          <a:lstStyle/>
          <a:p>
            <a:endParaRPr lang="en-US"/>
          </a:p>
        </p:txBody>
      </p:sp>
      <p:sp>
        <p:nvSpPr>
          <p:cNvPr id="3" name="AutoShape 3"/>
          <p:cNvSpPr/>
          <p:nvPr/>
        </p:nvSpPr>
        <p:spPr>
          <a:xfrm>
            <a:off x="2199316" y="2800350"/>
            <a:ext cx="12567350" cy="6457950"/>
          </a:xfrm>
          <a:prstGeom prst="rect">
            <a:avLst/>
          </a:prstGeom>
          <a:solidFill>
            <a:srgbClr val="FFFFFF">
              <a:alpha val="89804"/>
            </a:srgbClr>
          </a:solidFill>
        </p:spPr>
        <p:txBody>
          <a:bodyPr/>
          <a:lstStyle/>
          <a:p>
            <a:endParaRPr lang="en-US"/>
          </a:p>
        </p:txBody>
      </p:sp>
      <p:sp>
        <p:nvSpPr>
          <p:cNvPr id="4" name="TextBox 4"/>
          <p:cNvSpPr txBox="1"/>
          <p:nvPr/>
        </p:nvSpPr>
        <p:spPr>
          <a:xfrm>
            <a:off x="3634727" y="5467350"/>
            <a:ext cx="10256673" cy="1057275"/>
          </a:xfrm>
          <a:prstGeom prst="rect">
            <a:avLst/>
          </a:prstGeom>
        </p:spPr>
        <p:txBody>
          <a:bodyPr lIns="0" tIns="0" rIns="0" bIns="0" rtlCol="0" anchor="t">
            <a:spAutoFit/>
          </a:bodyPr>
          <a:lstStyle/>
          <a:p>
            <a:pPr algn="l">
              <a:lnSpc>
                <a:spcPts val="7800"/>
              </a:lnSpc>
            </a:pPr>
            <a:r>
              <a:rPr lang="en-US" sz="6500">
                <a:solidFill>
                  <a:srgbClr val="373533"/>
                </a:solidFill>
                <a:latin typeface="Migra Extra-Light"/>
                <a:ea typeface="Migra Extra-Light"/>
                <a:cs typeface="Migra Extra-Light"/>
                <a:sym typeface="Migra Extra-Light"/>
              </a:rPr>
              <a:t>Thank You For Your Attention!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AutoShape 2"/>
          <p:cNvSpPr/>
          <p:nvPr/>
        </p:nvSpPr>
        <p:spPr>
          <a:xfrm>
            <a:off x="0" y="1028700"/>
            <a:ext cx="7854305" cy="3161936"/>
          </a:xfrm>
          <a:prstGeom prst="rect">
            <a:avLst/>
          </a:prstGeom>
          <a:solidFill>
            <a:srgbClr val="CECBC8"/>
          </a:solidFill>
        </p:spPr>
        <p:txBody>
          <a:bodyPr/>
          <a:lstStyle/>
          <a:p>
            <a:endParaRPr lang="en-US"/>
          </a:p>
        </p:txBody>
      </p:sp>
      <p:sp>
        <p:nvSpPr>
          <p:cNvPr id="3" name="Freeform 3"/>
          <p:cNvSpPr/>
          <p:nvPr/>
        </p:nvSpPr>
        <p:spPr>
          <a:xfrm>
            <a:off x="7854305" y="1028700"/>
            <a:ext cx="8706754" cy="3161936"/>
          </a:xfrm>
          <a:custGeom>
            <a:avLst/>
            <a:gdLst/>
            <a:ahLst/>
            <a:cxnLst/>
            <a:rect l="l" t="t" r="r" b="b"/>
            <a:pathLst>
              <a:path w="8706754" h="3161936">
                <a:moveTo>
                  <a:pt x="0" y="0"/>
                </a:moveTo>
                <a:lnTo>
                  <a:pt x="8706754" y="0"/>
                </a:lnTo>
                <a:lnTo>
                  <a:pt x="8706754" y="3161936"/>
                </a:lnTo>
                <a:lnTo>
                  <a:pt x="0" y="3161936"/>
                </a:lnTo>
                <a:lnTo>
                  <a:pt x="0" y="0"/>
                </a:lnTo>
                <a:close/>
              </a:path>
            </a:pathLst>
          </a:custGeom>
          <a:blipFill>
            <a:blip r:embed="rId2"/>
            <a:stretch>
              <a:fillRect t="-69285" r="-8019" b="-29073"/>
            </a:stretch>
          </a:blipFill>
        </p:spPr>
        <p:txBody>
          <a:bodyPr/>
          <a:lstStyle/>
          <a:p>
            <a:endParaRPr lang="en-US"/>
          </a:p>
        </p:txBody>
      </p:sp>
      <p:sp>
        <p:nvSpPr>
          <p:cNvPr id="4" name="AutoShape 4"/>
          <p:cNvSpPr/>
          <p:nvPr/>
        </p:nvSpPr>
        <p:spPr>
          <a:xfrm>
            <a:off x="16561059" y="1028700"/>
            <a:ext cx="698241" cy="1771650"/>
          </a:xfrm>
          <a:prstGeom prst="rect">
            <a:avLst/>
          </a:prstGeom>
          <a:solidFill>
            <a:srgbClr val="CECBC8"/>
          </a:solidFill>
        </p:spPr>
        <p:txBody>
          <a:bodyPr/>
          <a:lstStyle/>
          <a:p>
            <a:endParaRPr lang="en-US"/>
          </a:p>
        </p:txBody>
      </p:sp>
      <p:sp>
        <p:nvSpPr>
          <p:cNvPr id="5" name="TextBox 5"/>
          <p:cNvSpPr txBox="1"/>
          <p:nvPr/>
        </p:nvSpPr>
        <p:spPr>
          <a:xfrm>
            <a:off x="1028700" y="2028314"/>
            <a:ext cx="4065869" cy="1057275"/>
          </a:xfrm>
          <a:prstGeom prst="rect">
            <a:avLst/>
          </a:prstGeom>
        </p:spPr>
        <p:txBody>
          <a:bodyPr lIns="0" tIns="0" rIns="0" bIns="0" rtlCol="0" anchor="t">
            <a:spAutoFit/>
          </a:bodyPr>
          <a:lstStyle/>
          <a:p>
            <a:pPr algn="l">
              <a:lnSpc>
                <a:spcPts val="7800"/>
              </a:lnSpc>
            </a:pPr>
            <a:r>
              <a:rPr lang="en-US" sz="6500">
                <a:solidFill>
                  <a:srgbClr val="373533"/>
                </a:solidFill>
                <a:latin typeface="Migra Extra-Light"/>
                <a:ea typeface="Migra Extra-Light"/>
                <a:cs typeface="Migra Extra-Light"/>
                <a:sym typeface="Migra Extra-Light"/>
              </a:rPr>
              <a:t>Resources:</a:t>
            </a:r>
          </a:p>
        </p:txBody>
      </p:sp>
      <p:sp>
        <p:nvSpPr>
          <p:cNvPr id="6" name="TextBox 6"/>
          <p:cNvSpPr txBox="1"/>
          <p:nvPr/>
        </p:nvSpPr>
        <p:spPr>
          <a:xfrm>
            <a:off x="1028700" y="1476375"/>
            <a:ext cx="5532719" cy="240665"/>
          </a:xfrm>
          <a:prstGeom prst="rect">
            <a:avLst/>
          </a:prstGeom>
        </p:spPr>
        <p:txBody>
          <a:bodyPr lIns="0" tIns="0" rIns="0" bIns="0" rtlCol="0" anchor="t">
            <a:spAutoFit/>
          </a:bodyPr>
          <a:lstStyle/>
          <a:p>
            <a:pPr algn="l">
              <a:lnSpc>
                <a:spcPts val="1959"/>
              </a:lnSpc>
            </a:pPr>
            <a:r>
              <a:rPr lang="en-US" sz="1400" b="1" spc="70">
                <a:solidFill>
                  <a:srgbClr val="373533"/>
                </a:solidFill>
                <a:latin typeface="Open Sauce Medium"/>
                <a:ea typeface="Open Sauce Medium"/>
                <a:cs typeface="Open Sauce Medium"/>
                <a:sym typeface="Open Sauce Medium"/>
              </a:rPr>
              <a:t>BU MET ABA HACKATHON | FALL 2024</a:t>
            </a:r>
          </a:p>
        </p:txBody>
      </p:sp>
      <p:sp>
        <p:nvSpPr>
          <p:cNvPr id="7" name="TextBox 7"/>
          <p:cNvSpPr txBox="1"/>
          <p:nvPr/>
        </p:nvSpPr>
        <p:spPr>
          <a:xfrm rot="-5400000">
            <a:off x="16033879" y="1820545"/>
            <a:ext cx="1771650" cy="187960"/>
          </a:xfrm>
          <a:prstGeom prst="rect">
            <a:avLst/>
          </a:prstGeom>
        </p:spPr>
        <p:txBody>
          <a:bodyPr lIns="0" tIns="0" rIns="0" bIns="0" rtlCol="0" anchor="t">
            <a:spAutoFit/>
          </a:bodyPr>
          <a:lstStyle/>
          <a:p>
            <a:pPr algn="ctr">
              <a:lnSpc>
                <a:spcPts val="1400"/>
              </a:lnSpc>
              <a:spcBef>
                <a:spcPct val="0"/>
              </a:spcBef>
            </a:pPr>
            <a:r>
              <a:rPr lang="en-US" sz="1400" b="1" spc="280">
                <a:solidFill>
                  <a:srgbClr val="5E5B58"/>
                </a:solidFill>
                <a:latin typeface="Open Sauce Medium"/>
                <a:ea typeface="Open Sauce Medium"/>
                <a:cs typeface="Open Sauce Medium"/>
                <a:sym typeface="Open Sauce Medium"/>
              </a:rPr>
              <a:t>PAGE 12</a:t>
            </a:r>
          </a:p>
        </p:txBody>
      </p:sp>
      <p:sp>
        <p:nvSpPr>
          <p:cNvPr id="8" name="TextBox 8"/>
          <p:cNvSpPr txBox="1"/>
          <p:nvPr/>
        </p:nvSpPr>
        <p:spPr>
          <a:xfrm>
            <a:off x="1028700" y="4839970"/>
            <a:ext cx="15532359" cy="4930775"/>
          </a:xfrm>
          <a:prstGeom prst="rect">
            <a:avLst/>
          </a:prstGeom>
        </p:spPr>
        <p:txBody>
          <a:bodyPr lIns="0" tIns="0" rIns="0" bIns="0" rtlCol="0" anchor="t">
            <a:spAutoFit/>
          </a:bodyPr>
          <a:lstStyle/>
          <a:p>
            <a:pPr algn="just">
              <a:lnSpc>
                <a:spcPts val="2800"/>
              </a:lnSpc>
              <a:spcBef>
                <a:spcPct val="0"/>
              </a:spcBef>
            </a:pPr>
            <a:r>
              <a:rPr lang="en-US" sz="2000">
                <a:solidFill>
                  <a:srgbClr val="000000"/>
                </a:solidFill>
                <a:latin typeface="Open Sauce"/>
                <a:ea typeface="Open Sauce"/>
                <a:cs typeface="Open Sauce"/>
                <a:sym typeface="Open Sauce"/>
              </a:rPr>
              <a:t>History of air conditioning: A brief HVAC history - when &amp; how {timeline}. Trade School Programs in Chicago. (2022a, May 23). https://www.coynecollege.edu/a-brief-history-of-hvac-air-conditioning/#:~:text=What’s%20the%20story%20of%20the,built%20with%20central%20air%20conditioning</a:t>
            </a:r>
          </a:p>
          <a:p>
            <a:pPr algn="just">
              <a:lnSpc>
                <a:spcPts val="2800"/>
              </a:lnSpc>
              <a:spcBef>
                <a:spcPct val="0"/>
              </a:spcBef>
            </a:pPr>
            <a:endParaRPr lang="en-US" sz="2000">
              <a:solidFill>
                <a:srgbClr val="000000"/>
              </a:solidFill>
              <a:latin typeface="Open Sauce"/>
              <a:ea typeface="Open Sauce"/>
              <a:cs typeface="Open Sauce"/>
              <a:sym typeface="Open Sauce"/>
            </a:endParaRPr>
          </a:p>
          <a:p>
            <a:pPr algn="just">
              <a:lnSpc>
                <a:spcPts val="2800"/>
              </a:lnSpc>
              <a:spcBef>
                <a:spcPct val="0"/>
              </a:spcBef>
            </a:pPr>
            <a:r>
              <a:rPr lang="en-US" sz="2000">
                <a:solidFill>
                  <a:srgbClr val="000000"/>
                </a:solidFill>
                <a:latin typeface="Open Sauce"/>
                <a:ea typeface="Open Sauce"/>
                <a:cs typeface="Open Sauce"/>
                <a:sym typeface="Open Sauce"/>
              </a:rPr>
              <a:t>Wolfeco. (2023, February 14). A look back at the housing market: From the 1920s to Today. Winter Homes. https://www.builtbywinterhomes.com/news/a-look-back-at-the-housing-market/#:~:text=The%201940s:%20A%20Decade%20of,of%20the%20previous%20two%20decades.</a:t>
            </a:r>
          </a:p>
          <a:p>
            <a:pPr algn="just">
              <a:lnSpc>
                <a:spcPts val="2800"/>
              </a:lnSpc>
              <a:spcBef>
                <a:spcPct val="0"/>
              </a:spcBef>
            </a:pPr>
            <a:endParaRPr lang="en-US" sz="2000">
              <a:solidFill>
                <a:srgbClr val="000000"/>
              </a:solidFill>
              <a:latin typeface="Open Sauce"/>
              <a:ea typeface="Open Sauce"/>
              <a:cs typeface="Open Sauce"/>
              <a:sym typeface="Open Sauce"/>
            </a:endParaRPr>
          </a:p>
          <a:p>
            <a:pPr algn="just">
              <a:lnSpc>
                <a:spcPts val="2800"/>
              </a:lnSpc>
              <a:spcBef>
                <a:spcPct val="0"/>
              </a:spcBef>
            </a:pPr>
            <a:endParaRPr lang="en-US" sz="2000">
              <a:solidFill>
                <a:srgbClr val="000000"/>
              </a:solidFill>
              <a:latin typeface="Open Sauce"/>
              <a:ea typeface="Open Sauce"/>
              <a:cs typeface="Open Sauce"/>
              <a:sym typeface="Open Sauce"/>
            </a:endParaRPr>
          </a:p>
          <a:p>
            <a:pPr algn="just">
              <a:lnSpc>
                <a:spcPts val="2800"/>
              </a:lnSpc>
              <a:spcBef>
                <a:spcPct val="0"/>
              </a:spcBef>
            </a:pPr>
            <a:r>
              <a:rPr lang="en-US" sz="2000">
                <a:solidFill>
                  <a:srgbClr val="000000"/>
                </a:solidFill>
                <a:latin typeface="Open Sauce"/>
                <a:ea typeface="Open Sauce"/>
                <a:cs typeface="Open Sauce"/>
                <a:sym typeface="Open Sauce"/>
              </a:rPr>
              <a:t>World War II. Iowa PBS. (n.d.). https://www.iowapbs.org/iowapathways/mypath/2555/world-war-ii#:~:text=The%20second%20world%20war%20in,in%20a%20variety%20of%20ways</a:t>
            </a:r>
          </a:p>
          <a:p>
            <a:pPr algn="just">
              <a:lnSpc>
                <a:spcPts val="2800"/>
              </a:lnSpc>
              <a:spcBef>
                <a:spcPct val="0"/>
              </a:spcBef>
            </a:pPr>
            <a:endParaRPr lang="en-US" sz="2000">
              <a:solidFill>
                <a:srgbClr val="000000"/>
              </a:solidFill>
              <a:latin typeface="Open Sauce"/>
              <a:ea typeface="Open Sauce"/>
              <a:cs typeface="Open Sauce"/>
              <a:sym typeface="Open Sauce"/>
            </a:endParaRPr>
          </a:p>
          <a:p>
            <a:pPr algn="just">
              <a:lnSpc>
                <a:spcPts val="2800"/>
              </a:lnSpc>
              <a:spcBef>
                <a:spcPct val="0"/>
              </a:spcBef>
            </a:pPr>
            <a:endParaRPr lang="en-US" sz="2000">
              <a:solidFill>
                <a:srgbClr val="000000"/>
              </a:solidFill>
              <a:latin typeface="Open Sauce"/>
              <a:ea typeface="Open Sauce"/>
              <a:cs typeface="Open Sauce"/>
              <a:sym typeface="Open Sauce"/>
            </a:endParaRPr>
          </a:p>
          <a:p>
            <a:pPr algn="just">
              <a:lnSpc>
                <a:spcPts val="2800"/>
              </a:lnSpc>
              <a:spcBef>
                <a:spcPct val="0"/>
              </a:spcBef>
            </a:pPr>
            <a:endParaRPr lang="en-US" sz="2000">
              <a:solidFill>
                <a:srgbClr val="000000"/>
              </a:solidFill>
              <a:latin typeface="Open Sauce"/>
              <a:ea typeface="Open Sauce"/>
              <a:cs typeface="Open Sauce"/>
              <a:sym typeface="Open Sau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9045384" y="4166686"/>
            <a:ext cx="7515675" cy="5796464"/>
          </a:xfrm>
          <a:custGeom>
            <a:avLst/>
            <a:gdLst/>
            <a:ahLst/>
            <a:cxnLst/>
            <a:rect l="l" t="t" r="r" b="b"/>
            <a:pathLst>
              <a:path w="7515675" h="5796464">
                <a:moveTo>
                  <a:pt x="0" y="0"/>
                </a:moveTo>
                <a:lnTo>
                  <a:pt x="7515675" y="0"/>
                </a:lnTo>
                <a:lnTo>
                  <a:pt x="7515675" y="5796464"/>
                </a:lnTo>
                <a:lnTo>
                  <a:pt x="0" y="5796464"/>
                </a:lnTo>
                <a:lnTo>
                  <a:pt x="0" y="0"/>
                </a:lnTo>
                <a:close/>
              </a:path>
            </a:pathLst>
          </a:custGeom>
          <a:blipFill>
            <a:blip r:embed="rId2"/>
            <a:stretch>
              <a:fillRect/>
            </a:stretch>
          </a:blipFill>
        </p:spPr>
        <p:txBody>
          <a:bodyPr/>
          <a:lstStyle/>
          <a:p>
            <a:endParaRPr lang="en-US"/>
          </a:p>
        </p:txBody>
      </p:sp>
      <p:sp>
        <p:nvSpPr>
          <p:cNvPr id="3" name="Freeform 3"/>
          <p:cNvSpPr/>
          <p:nvPr/>
        </p:nvSpPr>
        <p:spPr>
          <a:xfrm>
            <a:off x="1300623" y="4166686"/>
            <a:ext cx="7515675" cy="5796464"/>
          </a:xfrm>
          <a:custGeom>
            <a:avLst/>
            <a:gdLst/>
            <a:ahLst/>
            <a:cxnLst/>
            <a:rect l="l" t="t" r="r" b="b"/>
            <a:pathLst>
              <a:path w="7515675" h="5796464">
                <a:moveTo>
                  <a:pt x="0" y="0"/>
                </a:moveTo>
                <a:lnTo>
                  <a:pt x="7515675" y="0"/>
                </a:lnTo>
                <a:lnTo>
                  <a:pt x="7515675" y="5796464"/>
                </a:lnTo>
                <a:lnTo>
                  <a:pt x="0" y="579646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66725"/>
            <a:ext cx="4065869" cy="1057275"/>
          </a:xfrm>
          <a:prstGeom prst="rect">
            <a:avLst/>
          </a:prstGeom>
        </p:spPr>
        <p:txBody>
          <a:bodyPr lIns="0" tIns="0" rIns="0" bIns="0" rtlCol="0" anchor="t">
            <a:spAutoFit/>
          </a:bodyPr>
          <a:lstStyle/>
          <a:p>
            <a:pPr algn="l">
              <a:lnSpc>
                <a:spcPts val="7800"/>
              </a:lnSpc>
            </a:pPr>
            <a:r>
              <a:rPr lang="en-US" sz="6500">
                <a:solidFill>
                  <a:srgbClr val="373533"/>
                </a:solidFill>
                <a:latin typeface="Migra Extra-Light"/>
                <a:ea typeface="Migra Extra-Light"/>
                <a:cs typeface="Migra Extra-Light"/>
                <a:sym typeface="Migra Extra-Light"/>
              </a:rPr>
              <a:t>Appendix</a:t>
            </a:r>
          </a:p>
        </p:txBody>
      </p:sp>
      <p:sp>
        <p:nvSpPr>
          <p:cNvPr id="5" name="TextBox 5"/>
          <p:cNvSpPr txBox="1"/>
          <p:nvPr/>
        </p:nvSpPr>
        <p:spPr>
          <a:xfrm>
            <a:off x="1253957" y="2081998"/>
            <a:ext cx="7562341" cy="1054100"/>
          </a:xfrm>
          <a:prstGeom prst="rect">
            <a:avLst/>
          </a:prstGeom>
        </p:spPr>
        <p:txBody>
          <a:bodyPr lIns="0" tIns="0" rIns="0" bIns="0" rtlCol="0" anchor="t">
            <a:spAutoFit/>
          </a:bodyPr>
          <a:lstStyle/>
          <a:p>
            <a:pPr algn="l">
              <a:lnSpc>
                <a:spcPts val="2800"/>
              </a:lnSpc>
            </a:pPr>
            <a:r>
              <a:rPr lang="en-US" sz="2000">
                <a:solidFill>
                  <a:srgbClr val="373533"/>
                </a:solidFill>
                <a:latin typeface="Canva Sans"/>
                <a:ea typeface="Canva Sans"/>
                <a:cs typeface="Canva Sans"/>
                <a:sym typeface="Canva Sans"/>
              </a:rPr>
              <a:t>selected_features &lt;- data_1 %&gt;%</a:t>
            </a:r>
          </a:p>
          <a:p>
            <a:pPr algn="ctr">
              <a:lnSpc>
                <a:spcPts val="2800"/>
              </a:lnSpc>
            </a:pPr>
            <a:r>
              <a:rPr lang="en-US" sz="2000">
                <a:solidFill>
                  <a:srgbClr val="373533"/>
                </a:solidFill>
                <a:latin typeface="Canva Sans"/>
                <a:ea typeface="Canva Sans"/>
                <a:cs typeface="Canva Sans"/>
                <a:sym typeface="Canva Sans"/>
              </a:rPr>
              <a:t>  dplyr::select(Lot_Area, Year_Built, Central_Air) %&gt;%</a:t>
            </a:r>
          </a:p>
          <a:p>
            <a:pPr algn="ctr">
              <a:lnSpc>
                <a:spcPts val="2800"/>
              </a:lnSpc>
            </a:pPr>
            <a:r>
              <a:rPr lang="en-US" sz="2000">
                <a:solidFill>
                  <a:srgbClr val="373533"/>
                </a:solidFill>
                <a:latin typeface="Canva Sans"/>
                <a:ea typeface="Canva Sans"/>
                <a:cs typeface="Canva Sans"/>
                <a:sym typeface="Canva Sans"/>
              </a:rPr>
              <a:t>  mutate(Central_Air = ifelse(Central_Air == "Y", 1, 0)) </a:t>
            </a:r>
          </a:p>
        </p:txBody>
      </p:sp>
      <p:sp>
        <p:nvSpPr>
          <p:cNvPr id="6" name="TextBox 6"/>
          <p:cNvSpPr txBox="1"/>
          <p:nvPr/>
        </p:nvSpPr>
        <p:spPr>
          <a:xfrm>
            <a:off x="1253957" y="1583543"/>
            <a:ext cx="5810592" cy="400812"/>
          </a:xfrm>
          <a:prstGeom prst="rect">
            <a:avLst/>
          </a:prstGeom>
        </p:spPr>
        <p:txBody>
          <a:bodyPr lIns="0" tIns="0" rIns="0" bIns="0" rtlCol="0" anchor="t">
            <a:spAutoFit/>
          </a:bodyPr>
          <a:lstStyle/>
          <a:p>
            <a:pPr algn="just">
              <a:lnSpc>
                <a:spcPts val="3339"/>
              </a:lnSpc>
            </a:pPr>
            <a:r>
              <a:rPr lang="en-US" sz="2100" b="1">
                <a:solidFill>
                  <a:srgbClr val="74706D"/>
                </a:solidFill>
                <a:latin typeface="DM Sans Bold"/>
                <a:ea typeface="DM Sans Bold"/>
                <a:cs typeface="DM Sans Bold"/>
                <a:sym typeface="DM Sans Bold"/>
              </a:rPr>
              <a:t>Clustering with Numerical Variables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1424047" y="3945489"/>
            <a:ext cx="8958476" cy="5789415"/>
          </a:xfrm>
          <a:custGeom>
            <a:avLst/>
            <a:gdLst/>
            <a:ahLst/>
            <a:cxnLst/>
            <a:rect l="l" t="t" r="r" b="b"/>
            <a:pathLst>
              <a:path w="8958476" h="5789415">
                <a:moveTo>
                  <a:pt x="0" y="0"/>
                </a:moveTo>
                <a:lnTo>
                  <a:pt x="8958475" y="0"/>
                </a:lnTo>
                <a:lnTo>
                  <a:pt x="8958475" y="5789414"/>
                </a:lnTo>
                <a:lnTo>
                  <a:pt x="0" y="578941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13443" y="990600"/>
            <a:ext cx="6024119" cy="1374775"/>
          </a:xfrm>
          <a:prstGeom prst="rect">
            <a:avLst/>
          </a:prstGeom>
        </p:spPr>
        <p:txBody>
          <a:bodyPr lIns="0" tIns="0" rIns="0" bIns="0" rtlCol="0" anchor="t">
            <a:spAutoFit/>
          </a:bodyPr>
          <a:lstStyle/>
          <a:p>
            <a:pPr algn="l">
              <a:lnSpc>
                <a:spcPts val="3500"/>
              </a:lnSpc>
            </a:pPr>
            <a:r>
              <a:rPr lang="en-US" sz="3500" b="1">
                <a:solidFill>
                  <a:srgbClr val="000000"/>
                </a:solidFill>
                <a:latin typeface="Migra Ultra-Bold"/>
                <a:ea typeface="Migra Ultra-Bold"/>
                <a:cs typeface="Migra Ultra-Bold"/>
                <a:sym typeface="Migra Ultra-Bold"/>
              </a:rPr>
              <a:t>RFM:</a:t>
            </a:r>
          </a:p>
          <a:p>
            <a:pPr algn="l">
              <a:lnSpc>
                <a:spcPts val="3500"/>
              </a:lnSpc>
              <a:spcBef>
                <a:spcPct val="0"/>
              </a:spcBef>
            </a:pPr>
            <a:r>
              <a:rPr lang="en-US" sz="3500" b="1">
                <a:solidFill>
                  <a:srgbClr val="000000"/>
                </a:solidFill>
                <a:latin typeface="Migra Ultra-Bold"/>
                <a:ea typeface="Migra Ultra-Bold"/>
                <a:cs typeface="Migra Ultra-Bold"/>
                <a:sym typeface="Migra Ultra-Bold"/>
              </a:rPr>
              <a:t>What are the most important ones?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1275182" y="1380071"/>
            <a:ext cx="6514536" cy="6736734"/>
          </a:xfrm>
          <a:custGeom>
            <a:avLst/>
            <a:gdLst/>
            <a:ahLst/>
            <a:cxnLst/>
            <a:rect l="l" t="t" r="r" b="b"/>
            <a:pathLst>
              <a:path w="6514536" h="6736734">
                <a:moveTo>
                  <a:pt x="0" y="0"/>
                </a:moveTo>
                <a:lnTo>
                  <a:pt x="6514536" y="0"/>
                </a:lnTo>
                <a:lnTo>
                  <a:pt x="6514536" y="6736734"/>
                </a:lnTo>
                <a:lnTo>
                  <a:pt x="0" y="6736734"/>
                </a:lnTo>
                <a:lnTo>
                  <a:pt x="0" y="0"/>
                </a:lnTo>
                <a:close/>
              </a:path>
            </a:pathLst>
          </a:custGeom>
          <a:blipFill>
            <a:blip r:embed="rId2"/>
            <a:stretch>
              <a:fillRect l="-141397" t="-5215" r="-79075" b="-6478"/>
            </a:stretch>
          </a:blipFill>
        </p:spPr>
        <p:txBody>
          <a:bodyPr/>
          <a:lstStyle/>
          <a:p>
            <a:endParaRPr lang="en-US"/>
          </a:p>
        </p:txBody>
      </p:sp>
      <p:sp>
        <p:nvSpPr>
          <p:cNvPr id="3" name="AutoShape 3"/>
          <p:cNvSpPr/>
          <p:nvPr/>
        </p:nvSpPr>
        <p:spPr>
          <a:xfrm>
            <a:off x="576941" y="1028700"/>
            <a:ext cx="698241" cy="1771650"/>
          </a:xfrm>
          <a:prstGeom prst="rect">
            <a:avLst/>
          </a:prstGeom>
          <a:solidFill>
            <a:srgbClr val="CECBC8"/>
          </a:solidFill>
        </p:spPr>
        <p:txBody>
          <a:bodyPr/>
          <a:lstStyle/>
          <a:p>
            <a:endParaRPr lang="en-US"/>
          </a:p>
        </p:txBody>
      </p:sp>
      <p:sp>
        <p:nvSpPr>
          <p:cNvPr id="4" name="AutoShape 4"/>
          <p:cNvSpPr/>
          <p:nvPr/>
        </p:nvSpPr>
        <p:spPr>
          <a:xfrm>
            <a:off x="1467640" y="1540930"/>
            <a:ext cx="6020655" cy="6391826"/>
          </a:xfrm>
          <a:prstGeom prst="rect">
            <a:avLst/>
          </a:prstGeom>
          <a:solidFill>
            <a:srgbClr val="FFFFFF">
              <a:alpha val="89804"/>
            </a:srgbClr>
          </a:solidFill>
        </p:spPr>
        <p:txBody>
          <a:bodyPr/>
          <a:lstStyle/>
          <a:p>
            <a:endParaRPr lang="en-US"/>
          </a:p>
        </p:txBody>
      </p:sp>
      <p:sp>
        <p:nvSpPr>
          <p:cNvPr id="5" name="TextBox 5"/>
          <p:cNvSpPr txBox="1"/>
          <p:nvPr/>
        </p:nvSpPr>
        <p:spPr>
          <a:xfrm rot="-5400000">
            <a:off x="49761" y="1820545"/>
            <a:ext cx="1771650" cy="187960"/>
          </a:xfrm>
          <a:prstGeom prst="rect">
            <a:avLst/>
          </a:prstGeom>
        </p:spPr>
        <p:txBody>
          <a:bodyPr lIns="0" tIns="0" rIns="0" bIns="0" rtlCol="0" anchor="t">
            <a:spAutoFit/>
          </a:bodyPr>
          <a:lstStyle/>
          <a:p>
            <a:pPr algn="ctr">
              <a:lnSpc>
                <a:spcPts val="1400"/>
              </a:lnSpc>
              <a:spcBef>
                <a:spcPct val="0"/>
              </a:spcBef>
            </a:pPr>
            <a:r>
              <a:rPr lang="en-US" sz="1400" b="1" spc="280">
                <a:solidFill>
                  <a:srgbClr val="5E5B58"/>
                </a:solidFill>
                <a:latin typeface="Open Sauce Medium"/>
                <a:ea typeface="Open Sauce Medium"/>
                <a:cs typeface="Open Sauce Medium"/>
                <a:sym typeface="Open Sauce Medium"/>
              </a:rPr>
              <a:t>PAGE 01</a:t>
            </a:r>
          </a:p>
        </p:txBody>
      </p:sp>
      <p:sp>
        <p:nvSpPr>
          <p:cNvPr id="6" name="TextBox 6"/>
          <p:cNvSpPr txBox="1"/>
          <p:nvPr/>
        </p:nvSpPr>
        <p:spPr>
          <a:xfrm>
            <a:off x="2400381" y="3904184"/>
            <a:ext cx="4264138" cy="1400175"/>
          </a:xfrm>
          <a:prstGeom prst="rect">
            <a:avLst/>
          </a:prstGeom>
        </p:spPr>
        <p:txBody>
          <a:bodyPr lIns="0" tIns="0" rIns="0" bIns="0" rtlCol="0" anchor="t">
            <a:spAutoFit/>
          </a:bodyPr>
          <a:lstStyle/>
          <a:p>
            <a:pPr algn="l">
              <a:lnSpc>
                <a:spcPts val="10457"/>
              </a:lnSpc>
            </a:pPr>
            <a:r>
              <a:rPr lang="en-US" sz="8714">
                <a:solidFill>
                  <a:srgbClr val="373533"/>
                </a:solidFill>
                <a:latin typeface="Migra Extra-Light"/>
                <a:ea typeface="Migra Extra-Light"/>
                <a:cs typeface="Migra Extra-Light"/>
                <a:sym typeface="Migra Extra-Light"/>
              </a:rPr>
              <a:t>Abstract</a:t>
            </a:r>
          </a:p>
        </p:txBody>
      </p:sp>
      <p:sp>
        <p:nvSpPr>
          <p:cNvPr id="7" name="TextBox 7"/>
          <p:cNvSpPr txBox="1"/>
          <p:nvPr/>
        </p:nvSpPr>
        <p:spPr>
          <a:xfrm>
            <a:off x="9144000" y="923710"/>
            <a:ext cx="8235873" cy="3442109"/>
          </a:xfrm>
          <a:prstGeom prst="rect">
            <a:avLst/>
          </a:prstGeom>
        </p:spPr>
        <p:txBody>
          <a:bodyPr lIns="0" tIns="0" rIns="0" bIns="0" rtlCol="0" anchor="t">
            <a:spAutoFit/>
          </a:bodyPr>
          <a:lstStyle/>
          <a:p>
            <a:pPr algn="just">
              <a:lnSpc>
                <a:spcPts val="5066"/>
              </a:lnSpc>
            </a:pPr>
            <a:r>
              <a:rPr lang="en-US" sz="2666" b="1" spc="133">
                <a:solidFill>
                  <a:srgbClr val="373533"/>
                </a:solidFill>
                <a:latin typeface="Migra Ultra-Bold"/>
                <a:ea typeface="Migra Ultra-Bold"/>
                <a:cs typeface="Migra Ultra-Bold"/>
                <a:sym typeface="Migra Ultra-Bold"/>
              </a:rPr>
              <a:t>Data Overview:</a:t>
            </a:r>
          </a:p>
          <a:p>
            <a:pPr algn="just">
              <a:lnSpc>
                <a:spcPts val="3736"/>
              </a:lnSpc>
            </a:pPr>
            <a:r>
              <a:rPr lang="en-US" sz="1966" spc="98">
                <a:solidFill>
                  <a:srgbClr val="373533"/>
                </a:solidFill>
                <a:latin typeface="Open Sauce Light"/>
                <a:ea typeface="Open Sauce Light"/>
                <a:cs typeface="Open Sauce Light"/>
                <a:sym typeface="Open Sauce Light"/>
              </a:rPr>
              <a:t>This dataset covers the sale of 2,930 residential properties in Ames, Iowa, from 2006 to 2010. It includes a variety of variables—23 nominal, 23 ordinal, 14 discrete, and 20 continuous—all of which are used to predict the sale price of the properties.</a:t>
            </a:r>
          </a:p>
          <a:p>
            <a:pPr algn="just">
              <a:lnSpc>
                <a:spcPts val="3736"/>
              </a:lnSpc>
            </a:pPr>
            <a:endParaRPr lang="en-US" sz="1966" spc="98">
              <a:solidFill>
                <a:srgbClr val="373533"/>
              </a:solidFill>
              <a:latin typeface="Open Sauce Light"/>
              <a:ea typeface="Open Sauce Light"/>
              <a:cs typeface="Open Sauce Light"/>
              <a:sym typeface="Open Sauce Light"/>
            </a:endParaRPr>
          </a:p>
        </p:txBody>
      </p:sp>
      <p:sp>
        <p:nvSpPr>
          <p:cNvPr id="8" name="TextBox 8"/>
          <p:cNvSpPr txBox="1"/>
          <p:nvPr/>
        </p:nvSpPr>
        <p:spPr>
          <a:xfrm>
            <a:off x="9337838" y="4730115"/>
            <a:ext cx="8235873" cy="5775734"/>
          </a:xfrm>
          <a:prstGeom prst="rect">
            <a:avLst/>
          </a:prstGeom>
        </p:spPr>
        <p:txBody>
          <a:bodyPr lIns="0" tIns="0" rIns="0" bIns="0" rtlCol="0" anchor="t">
            <a:spAutoFit/>
          </a:bodyPr>
          <a:lstStyle/>
          <a:p>
            <a:pPr algn="just">
              <a:lnSpc>
                <a:spcPts val="5066"/>
              </a:lnSpc>
            </a:pPr>
            <a:r>
              <a:rPr lang="en-US" sz="2666" b="1" spc="133">
                <a:solidFill>
                  <a:srgbClr val="373533"/>
                </a:solidFill>
                <a:latin typeface="Migra Ultra-Bold"/>
                <a:ea typeface="Migra Ultra-Bold"/>
                <a:cs typeface="Migra Ultra-Bold"/>
                <a:sym typeface="Migra Ultra-Bold"/>
              </a:rPr>
              <a:t>Assumption:</a:t>
            </a:r>
          </a:p>
          <a:p>
            <a:pPr algn="just">
              <a:lnSpc>
                <a:spcPts val="3736"/>
              </a:lnSpc>
            </a:pPr>
            <a:r>
              <a:rPr lang="en-US" sz="1966" spc="98">
                <a:solidFill>
                  <a:srgbClr val="373533"/>
                </a:solidFill>
                <a:latin typeface="Open Sauce Light"/>
                <a:ea typeface="Open Sauce Light"/>
                <a:cs typeface="Open Sauce Light"/>
                <a:sym typeface="Open Sauce Light"/>
              </a:rPr>
              <a:t>The majority of buyers intend to purchase a home to live in with minimal renovations. Thus, factors such as the property's condition and features, along with its location, are important. If a complete reconstruction were the goal, only the location would matter, making the current condition irrelevant.</a:t>
            </a:r>
          </a:p>
          <a:p>
            <a:pPr algn="just">
              <a:lnSpc>
                <a:spcPts val="3736"/>
              </a:lnSpc>
            </a:pPr>
            <a:endParaRPr lang="en-US" sz="1966" spc="98">
              <a:solidFill>
                <a:srgbClr val="373533"/>
              </a:solidFill>
              <a:latin typeface="Open Sauce Light"/>
              <a:ea typeface="Open Sauce Light"/>
              <a:cs typeface="Open Sauce Light"/>
              <a:sym typeface="Open Sauce Light"/>
            </a:endParaRPr>
          </a:p>
          <a:p>
            <a:pPr algn="just">
              <a:lnSpc>
                <a:spcPts val="3736"/>
              </a:lnSpc>
            </a:pPr>
            <a:r>
              <a:rPr lang="en-US" sz="1966" spc="98">
                <a:solidFill>
                  <a:srgbClr val="373533"/>
                </a:solidFill>
                <a:latin typeface="Open Sauce Light"/>
                <a:ea typeface="Open Sauce Light"/>
                <a:cs typeface="Open Sauce Light"/>
                <a:sym typeface="Open Sauce Light"/>
              </a:rPr>
              <a:t>Based on this assumption, a customer looking to move to Ames City is interested to understand the market and what mostly influences the price.</a:t>
            </a:r>
          </a:p>
          <a:p>
            <a:pPr algn="just">
              <a:lnSpc>
                <a:spcPts val="3736"/>
              </a:lnSpc>
            </a:pPr>
            <a:endParaRPr lang="en-US" sz="1966" spc="98">
              <a:solidFill>
                <a:srgbClr val="373533"/>
              </a:solidFill>
              <a:latin typeface="Open Sauce Light"/>
              <a:ea typeface="Open Sauce Light"/>
              <a:cs typeface="Open Sauce Light"/>
              <a:sym typeface="Open Sauce Light"/>
            </a:endParaRPr>
          </a:p>
          <a:p>
            <a:pPr algn="just">
              <a:lnSpc>
                <a:spcPts val="3736"/>
              </a:lnSpc>
            </a:pPr>
            <a:endParaRPr lang="en-US" sz="1966" spc="98">
              <a:solidFill>
                <a:srgbClr val="373533"/>
              </a:solidFill>
              <a:latin typeface="Open Sauce Light"/>
              <a:ea typeface="Open Sauce Light"/>
              <a:cs typeface="Open Sauce Light"/>
              <a:sym typeface="Open Sauce Light"/>
            </a:endParaRPr>
          </a:p>
        </p:txBody>
      </p:sp>
      <p:sp>
        <p:nvSpPr>
          <p:cNvPr id="9" name="TextBox 9"/>
          <p:cNvSpPr txBox="1"/>
          <p:nvPr/>
        </p:nvSpPr>
        <p:spPr>
          <a:xfrm>
            <a:off x="8610590" y="923710"/>
            <a:ext cx="533410" cy="617220"/>
          </a:xfrm>
          <a:prstGeom prst="rect">
            <a:avLst/>
          </a:prstGeom>
        </p:spPr>
        <p:txBody>
          <a:bodyPr lIns="0" tIns="0" rIns="0" bIns="0" rtlCol="0" anchor="t">
            <a:spAutoFit/>
          </a:bodyPr>
          <a:lstStyle/>
          <a:p>
            <a:pPr algn="just">
              <a:lnSpc>
                <a:spcPts val="5130"/>
              </a:lnSpc>
            </a:pPr>
            <a:r>
              <a:rPr lang="en-US" sz="2700" b="1" spc="135">
                <a:solidFill>
                  <a:srgbClr val="373533"/>
                </a:solidFill>
                <a:latin typeface="Migra Ultra-Bold"/>
                <a:ea typeface="Migra Ultra-Bold"/>
                <a:cs typeface="Migra Ultra-Bold"/>
                <a:sym typeface="Migra Ultra-Bold"/>
              </a:rPr>
              <a:t>01</a:t>
            </a:r>
          </a:p>
        </p:txBody>
      </p:sp>
      <p:sp>
        <p:nvSpPr>
          <p:cNvPr id="10" name="TextBox 10"/>
          <p:cNvSpPr txBox="1"/>
          <p:nvPr/>
        </p:nvSpPr>
        <p:spPr>
          <a:xfrm>
            <a:off x="8610590" y="4730115"/>
            <a:ext cx="533410" cy="617220"/>
          </a:xfrm>
          <a:prstGeom prst="rect">
            <a:avLst/>
          </a:prstGeom>
        </p:spPr>
        <p:txBody>
          <a:bodyPr lIns="0" tIns="0" rIns="0" bIns="0" rtlCol="0" anchor="t">
            <a:spAutoFit/>
          </a:bodyPr>
          <a:lstStyle/>
          <a:p>
            <a:pPr algn="just">
              <a:lnSpc>
                <a:spcPts val="5130"/>
              </a:lnSpc>
            </a:pPr>
            <a:r>
              <a:rPr lang="en-US" sz="2700" b="1" spc="135">
                <a:solidFill>
                  <a:srgbClr val="373533"/>
                </a:solidFill>
                <a:latin typeface="Migra Ultra-Bold"/>
                <a:ea typeface="Migra Ultra-Bold"/>
                <a:cs typeface="Migra Ultra-Bold"/>
                <a:sym typeface="Migra Ultra-Bold"/>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6716946" y="4585868"/>
            <a:ext cx="10758527" cy="4950030"/>
          </a:xfrm>
          <a:custGeom>
            <a:avLst/>
            <a:gdLst/>
            <a:ahLst/>
            <a:cxnLst/>
            <a:rect l="l" t="t" r="r" b="b"/>
            <a:pathLst>
              <a:path w="10758527" h="4950030">
                <a:moveTo>
                  <a:pt x="0" y="0"/>
                </a:moveTo>
                <a:lnTo>
                  <a:pt x="10758527" y="0"/>
                </a:lnTo>
                <a:lnTo>
                  <a:pt x="10758527" y="4950031"/>
                </a:lnTo>
                <a:lnTo>
                  <a:pt x="0" y="4950031"/>
                </a:lnTo>
                <a:lnTo>
                  <a:pt x="0" y="0"/>
                </a:lnTo>
                <a:close/>
              </a:path>
            </a:pathLst>
          </a:custGeom>
          <a:blipFill>
            <a:blip r:embed="rId2"/>
            <a:stretch>
              <a:fillRect t="-2848" r="-3640" b="-2739"/>
            </a:stretch>
          </a:blipFill>
        </p:spPr>
        <p:txBody>
          <a:bodyPr/>
          <a:lstStyle/>
          <a:p>
            <a:endParaRPr lang="en-US"/>
          </a:p>
        </p:txBody>
      </p:sp>
      <p:sp>
        <p:nvSpPr>
          <p:cNvPr id="3" name="Freeform 3"/>
          <p:cNvSpPr/>
          <p:nvPr/>
        </p:nvSpPr>
        <p:spPr>
          <a:xfrm>
            <a:off x="1290411" y="1565568"/>
            <a:ext cx="5190678" cy="7970330"/>
          </a:xfrm>
          <a:custGeom>
            <a:avLst/>
            <a:gdLst/>
            <a:ahLst/>
            <a:cxnLst/>
            <a:rect l="l" t="t" r="r" b="b"/>
            <a:pathLst>
              <a:path w="5190678" h="7970330">
                <a:moveTo>
                  <a:pt x="0" y="0"/>
                </a:moveTo>
                <a:lnTo>
                  <a:pt x="5190678" y="0"/>
                </a:lnTo>
                <a:lnTo>
                  <a:pt x="5190678" y="7970331"/>
                </a:lnTo>
                <a:lnTo>
                  <a:pt x="0" y="7970331"/>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028700"/>
            <a:ext cx="7525946" cy="8229600"/>
          </a:xfrm>
          <a:prstGeom prst="rect">
            <a:avLst/>
          </a:prstGeom>
          <a:solidFill>
            <a:srgbClr val="EDEAE5"/>
          </a:solidFill>
        </p:spPr>
        <p:txBody>
          <a:bodyPr/>
          <a:lstStyle/>
          <a:p>
            <a:endParaRPr lang="en-US"/>
          </a:p>
        </p:txBody>
      </p:sp>
      <p:sp>
        <p:nvSpPr>
          <p:cNvPr id="3" name="AutoShape 3"/>
          <p:cNvSpPr/>
          <p:nvPr/>
        </p:nvSpPr>
        <p:spPr>
          <a:xfrm>
            <a:off x="2001222" y="3521367"/>
            <a:ext cx="2403060" cy="0"/>
          </a:xfrm>
          <a:prstGeom prst="line">
            <a:avLst/>
          </a:prstGeom>
          <a:ln w="19050" cap="flat">
            <a:solidFill>
              <a:srgbClr val="5E5B58"/>
            </a:solidFill>
            <a:prstDash val="solid"/>
            <a:headEnd type="none" w="sm" len="sm"/>
            <a:tailEnd type="none" w="sm" len="sm"/>
          </a:ln>
        </p:spPr>
        <p:txBody>
          <a:bodyPr/>
          <a:lstStyle/>
          <a:p>
            <a:endParaRPr lang="en-US"/>
          </a:p>
        </p:txBody>
      </p:sp>
      <p:sp>
        <p:nvSpPr>
          <p:cNvPr id="4" name="Freeform 4"/>
          <p:cNvSpPr/>
          <p:nvPr/>
        </p:nvSpPr>
        <p:spPr>
          <a:xfrm>
            <a:off x="7525946" y="1028700"/>
            <a:ext cx="10762054" cy="8229600"/>
          </a:xfrm>
          <a:custGeom>
            <a:avLst/>
            <a:gdLst/>
            <a:ahLst/>
            <a:cxnLst/>
            <a:rect l="l" t="t" r="r" b="b"/>
            <a:pathLst>
              <a:path w="10762054" h="8229600">
                <a:moveTo>
                  <a:pt x="0" y="0"/>
                </a:moveTo>
                <a:lnTo>
                  <a:pt x="10762054" y="0"/>
                </a:lnTo>
                <a:lnTo>
                  <a:pt x="10762054" y="8229600"/>
                </a:lnTo>
                <a:lnTo>
                  <a:pt x="0" y="8229600"/>
                </a:lnTo>
                <a:lnTo>
                  <a:pt x="0" y="0"/>
                </a:lnTo>
                <a:close/>
              </a:path>
            </a:pathLst>
          </a:custGeom>
          <a:blipFill>
            <a:blip r:embed="rId2"/>
            <a:stretch>
              <a:fillRect l="-7203" r="-2232"/>
            </a:stretch>
          </a:blipFill>
        </p:spPr>
        <p:txBody>
          <a:bodyPr/>
          <a:lstStyle/>
          <a:p>
            <a:endParaRPr lang="en-US"/>
          </a:p>
        </p:txBody>
      </p:sp>
      <p:sp>
        <p:nvSpPr>
          <p:cNvPr id="5" name="TextBox 5"/>
          <p:cNvSpPr txBox="1"/>
          <p:nvPr/>
        </p:nvSpPr>
        <p:spPr>
          <a:xfrm>
            <a:off x="998291" y="4979501"/>
            <a:ext cx="5605113" cy="1106805"/>
          </a:xfrm>
          <a:prstGeom prst="rect">
            <a:avLst/>
          </a:prstGeom>
        </p:spPr>
        <p:txBody>
          <a:bodyPr lIns="0" tIns="0" rIns="0" bIns="0" rtlCol="0" anchor="t">
            <a:spAutoFit/>
          </a:bodyPr>
          <a:lstStyle/>
          <a:p>
            <a:pPr algn="l">
              <a:lnSpc>
                <a:spcPts val="4199"/>
              </a:lnSpc>
            </a:pPr>
            <a:r>
              <a:rPr lang="en-US" sz="4199">
                <a:solidFill>
                  <a:srgbClr val="373533"/>
                </a:solidFill>
                <a:latin typeface="Migra Extra-Light"/>
                <a:ea typeface="Migra Extra-Light"/>
                <a:cs typeface="Migra Extra-Light"/>
                <a:sym typeface="Migra Extra-Light"/>
              </a:rPr>
              <a:t>Property Sale Types</a:t>
            </a:r>
          </a:p>
          <a:p>
            <a:pPr algn="l">
              <a:lnSpc>
                <a:spcPts val="4199"/>
              </a:lnSpc>
              <a:spcBef>
                <a:spcPct val="0"/>
              </a:spcBef>
            </a:pPr>
            <a:r>
              <a:rPr lang="en-US" sz="4199">
                <a:solidFill>
                  <a:srgbClr val="373533"/>
                </a:solidFill>
                <a:latin typeface="Migra Extra-Light"/>
                <a:ea typeface="Migra Extra-Light"/>
                <a:cs typeface="Migra Extra-Light"/>
                <a:sym typeface="Migra Extra-Light"/>
              </a:rPr>
              <a:t>&amp;</a:t>
            </a:r>
          </a:p>
        </p:txBody>
      </p:sp>
      <p:sp>
        <p:nvSpPr>
          <p:cNvPr id="6" name="TextBox 6"/>
          <p:cNvSpPr txBox="1"/>
          <p:nvPr/>
        </p:nvSpPr>
        <p:spPr>
          <a:xfrm>
            <a:off x="998291" y="6250829"/>
            <a:ext cx="6271653" cy="1073150"/>
          </a:xfrm>
          <a:prstGeom prst="rect">
            <a:avLst/>
          </a:prstGeom>
        </p:spPr>
        <p:txBody>
          <a:bodyPr lIns="0" tIns="0" rIns="0" bIns="0" rtlCol="0" anchor="t">
            <a:spAutoFit/>
          </a:bodyPr>
          <a:lstStyle/>
          <a:p>
            <a:pPr algn="l">
              <a:lnSpc>
                <a:spcPts val="3999"/>
              </a:lnSpc>
            </a:pPr>
            <a:r>
              <a:rPr lang="en-US" sz="3999">
                <a:solidFill>
                  <a:srgbClr val="373533"/>
                </a:solidFill>
                <a:latin typeface="Migra Extra-Light"/>
                <a:ea typeface="Migra Extra-Light"/>
                <a:cs typeface="Migra Extra-Light"/>
                <a:sym typeface="Migra Extra-Light"/>
              </a:rPr>
              <a:t>Key Factors Influencing  </a:t>
            </a:r>
          </a:p>
          <a:p>
            <a:pPr algn="l">
              <a:lnSpc>
                <a:spcPts val="3999"/>
              </a:lnSpc>
              <a:spcBef>
                <a:spcPct val="0"/>
              </a:spcBef>
            </a:pPr>
            <a:r>
              <a:rPr lang="en-US" sz="3999">
                <a:solidFill>
                  <a:srgbClr val="373533"/>
                </a:solidFill>
                <a:latin typeface="Migra Extra-Light"/>
                <a:ea typeface="Migra Extra-Light"/>
                <a:cs typeface="Migra Extra-Light"/>
                <a:sym typeface="Migra Extra-Light"/>
              </a:rPr>
              <a:t>Sale Price</a:t>
            </a:r>
          </a:p>
        </p:txBody>
      </p:sp>
      <p:sp>
        <p:nvSpPr>
          <p:cNvPr id="7" name="TextBox 7"/>
          <p:cNvSpPr txBox="1"/>
          <p:nvPr/>
        </p:nvSpPr>
        <p:spPr>
          <a:xfrm>
            <a:off x="998291" y="1489082"/>
            <a:ext cx="5941628" cy="248285"/>
          </a:xfrm>
          <a:prstGeom prst="rect">
            <a:avLst/>
          </a:prstGeom>
        </p:spPr>
        <p:txBody>
          <a:bodyPr lIns="0" tIns="0" rIns="0" bIns="0" rtlCol="0" anchor="t">
            <a:spAutoFit/>
          </a:bodyPr>
          <a:lstStyle/>
          <a:p>
            <a:pPr algn="l">
              <a:lnSpc>
                <a:spcPts val="1899"/>
              </a:lnSpc>
              <a:spcBef>
                <a:spcPct val="0"/>
              </a:spcBef>
            </a:pPr>
            <a:r>
              <a:rPr lang="en-US" sz="1899" b="1" spc="94">
                <a:solidFill>
                  <a:srgbClr val="373533"/>
                </a:solidFill>
                <a:latin typeface="Open Sauce Medium"/>
                <a:ea typeface="Open Sauce Medium"/>
                <a:cs typeface="Open Sauce Medium"/>
                <a:sym typeface="Open Sauce Medium"/>
              </a:rPr>
              <a:t>BU MET ABA HACKATHON | FALL 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93362" y="1028700"/>
            <a:ext cx="4349824" cy="986170"/>
            <a:chOff x="0" y="0"/>
            <a:chExt cx="519727" cy="117830"/>
          </a:xfrm>
        </p:grpSpPr>
        <p:sp>
          <p:nvSpPr>
            <p:cNvPr id="3" name="Freeform 3"/>
            <p:cNvSpPr/>
            <p:nvPr/>
          </p:nvSpPr>
          <p:spPr>
            <a:xfrm>
              <a:off x="0" y="0"/>
              <a:ext cx="519727" cy="117830"/>
            </a:xfrm>
            <a:custGeom>
              <a:avLst/>
              <a:gdLst/>
              <a:ahLst/>
              <a:cxnLst/>
              <a:rect l="l" t="t" r="r" b="b"/>
              <a:pathLst>
                <a:path w="519727" h="117830">
                  <a:moveTo>
                    <a:pt x="17798" y="0"/>
                  </a:moveTo>
                  <a:lnTo>
                    <a:pt x="501929" y="0"/>
                  </a:lnTo>
                  <a:cubicBezTo>
                    <a:pt x="511759" y="0"/>
                    <a:pt x="519727" y="7969"/>
                    <a:pt x="519727" y="17798"/>
                  </a:cubicBezTo>
                  <a:lnTo>
                    <a:pt x="519727" y="100032"/>
                  </a:lnTo>
                  <a:cubicBezTo>
                    <a:pt x="519727" y="109861"/>
                    <a:pt x="511759" y="117830"/>
                    <a:pt x="501929" y="117830"/>
                  </a:cubicBezTo>
                  <a:lnTo>
                    <a:pt x="17798" y="117830"/>
                  </a:lnTo>
                  <a:cubicBezTo>
                    <a:pt x="7969" y="117830"/>
                    <a:pt x="0" y="109861"/>
                    <a:pt x="0" y="100032"/>
                  </a:cubicBezTo>
                  <a:lnTo>
                    <a:pt x="0" y="17798"/>
                  </a:lnTo>
                  <a:cubicBezTo>
                    <a:pt x="0" y="7969"/>
                    <a:pt x="7969" y="0"/>
                    <a:pt x="17798" y="0"/>
                  </a:cubicBezTo>
                  <a:close/>
                </a:path>
              </a:pathLst>
            </a:custGeom>
            <a:solidFill>
              <a:srgbClr val="EDEAE5"/>
            </a:solidFill>
            <a:ln cap="sq">
              <a:noFill/>
              <a:prstDash val="solid"/>
              <a:miter/>
            </a:ln>
          </p:spPr>
          <p:txBody>
            <a:bodyPr/>
            <a:lstStyle/>
            <a:p>
              <a:endParaRPr lang="en-US"/>
            </a:p>
          </p:txBody>
        </p:sp>
        <p:sp>
          <p:nvSpPr>
            <p:cNvPr id="4" name="TextBox 4"/>
            <p:cNvSpPr txBox="1"/>
            <p:nvPr/>
          </p:nvSpPr>
          <p:spPr>
            <a:xfrm>
              <a:off x="0" y="0"/>
              <a:ext cx="519727" cy="117830"/>
            </a:xfrm>
            <a:prstGeom prst="rect">
              <a:avLst/>
            </a:prstGeom>
          </p:spPr>
          <p:txBody>
            <a:bodyPr lIns="121655" tIns="121655" rIns="121655" bIns="121655" rtlCol="0" anchor="ctr"/>
            <a:lstStyle/>
            <a:p>
              <a:pPr algn="ctr">
                <a:lnSpc>
                  <a:spcPts val="1620"/>
                </a:lnSpc>
              </a:pPr>
              <a:endParaRPr/>
            </a:p>
          </p:txBody>
        </p:sp>
      </p:grpSp>
      <p:grpSp>
        <p:nvGrpSpPr>
          <p:cNvPr id="5" name="Group 5"/>
          <p:cNvGrpSpPr/>
          <p:nvPr/>
        </p:nvGrpSpPr>
        <p:grpSpPr>
          <a:xfrm>
            <a:off x="13449367" y="4776551"/>
            <a:ext cx="4387556" cy="869020"/>
            <a:chOff x="0" y="0"/>
            <a:chExt cx="512729" cy="101554"/>
          </a:xfrm>
        </p:grpSpPr>
        <p:sp>
          <p:nvSpPr>
            <p:cNvPr id="6" name="Freeform 6"/>
            <p:cNvSpPr/>
            <p:nvPr/>
          </p:nvSpPr>
          <p:spPr>
            <a:xfrm>
              <a:off x="0" y="0"/>
              <a:ext cx="512729" cy="101554"/>
            </a:xfrm>
            <a:custGeom>
              <a:avLst/>
              <a:gdLst/>
              <a:ahLst/>
              <a:cxnLst/>
              <a:rect l="l" t="t" r="r" b="b"/>
              <a:pathLst>
                <a:path w="512729" h="101554">
                  <a:moveTo>
                    <a:pt x="17645" y="0"/>
                  </a:moveTo>
                  <a:lnTo>
                    <a:pt x="495084" y="0"/>
                  </a:lnTo>
                  <a:cubicBezTo>
                    <a:pt x="499763" y="0"/>
                    <a:pt x="504252" y="1859"/>
                    <a:pt x="507561" y="5168"/>
                  </a:cubicBezTo>
                  <a:cubicBezTo>
                    <a:pt x="510870" y="8477"/>
                    <a:pt x="512729" y="12965"/>
                    <a:pt x="512729" y="17645"/>
                  </a:cubicBezTo>
                  <a:lnTo>
                    <a:pt x="512729" y="83908"/>
                  </a:lnTo>
                  <a:cubicBezTo>
                    <a:pt x="512729" y="88588"/>
                    <a:pt x="510870" y="93076"/>
                    <a:pt x="507561" y="96385"/>
                  </a:cubicBezTo>
                  <a:cubicBezTo>
                    <a:pt x="504252" y="99694"/>
                    <a:pt x="499763" y="101554"/>
                    <a:pt x="495084" y="101554"/>
                  </a:cubicBezTo>
                  <a:lnTo>
                    <a:pt x="17645" y="101554"/>
                  </a:lnTo>
                  <a:cubicBezTo>
                    <a:pt x="12965" y="101554"/>
                    <a:pt x="8477" y="99694"/>
                    <a:pt x="5168" y="96385"/>
                  </a:cubicBezTo>
                  <a:cubicBezTo>
                    <a:pt x="1859" y="93076"/>
                    <a:pt x="0" y="88588"/>
                    <a:pt x="0" y="83908"/>
                  </a:cubicBezTo>
                  <a:lnTo>
                    <a:pt x="0" y="17645"/>
                  </a:lnTo>
                  <a:cubicBezTo>
                    <a:pt x="0" y="12965"/>
                    <a:pt x="1859" y="8477"/>
                    <a:pt x="5168" y="5168"/>
                  </a:cubicBezTo>
                  <a:cubicBezTo>
                    <a:pt x="8477" y="1859"/>
                    <a:pt x="12965" y="0"/>
                    <a:pt x="17645" y="0"/>
                  </a:cubicBezTo>
                  <a:close/>
                </a:path>
              </a:pathLst>
            </a:custGeom>
            <a:solidFill>
              <a:srgbClr val="EDEAE5"/>
            </a:solidFill>
            <a:ln cap="sq">
              <a:noFill/>
              <a:prstDash val="solid"/>
              <a:miter/>
            </a:ln>
          </p:spPr>
          <p:txBody>
            <a:bodyPr/>
            <a:lstStyle/>
            <a:p>
              <a:endParaRPr lang="en-US"/>
            </a:p>
          </p:txBody>
        </p:sp>
        <p:sp>
          <p:nvSpPr>
            <p:cNvPr id="7" name="TextBox 7"/>
            <p:cNvSpPr txBox="1"/>
            <p:nvPr/>
          </p:nvSpPr>
          <p:spPr>
            <a:xfrm>
              <a:off x="0" y="-9525"/>
              <a:ext cx="512729" cy="111079"/>
            </a:xfrm>
            <a:prstGeom prst="rect">
              <a:avLst/>
            </a:prstGeom>
          </p:spPr>
          <p:txBody>
            <a:bodyPr lIns="121655" tIns="121655" rIns="121655" bIns="121655" rtlCol="0" anchor="ctr"/>
            <a:lstStyle/>
            <a:p>
              <a:pPr algn="ctr">
                <a:lnSpc>
                  <a:spcPts val="1500"/>
                </a:lnSpc>
              </a:pPr>
              <a:endParaRPr/>
            </a:p>
          </p:txBody>
        </p:sp>
      </p:grpSp>
      <p:grpSp>
        <p:nvGrpSpPr>
          <p:cNvPr id="8" name="Group 8"/>
          <p:cNvGrpSpPr/>
          <p:nvPr/>
        </p:nvGrpSpPr>
        <p:grpSpPr>
          <a:xfrm>
            <a:off x="7023588" y="1057637"/>
            <a:ext cx="4504595" cy="928296"/>
            <a:chOff x="0" y="0"/>
            <a:chExt cx="526406" cy="108480"/>
          </a:xfrm>
        </p:grpSpPr>
        <p:sp>
          <p:nvSpPr>
            <p:cNvPr id="9" name="Freeform 9"/>
            <p:cNvSpPr/>
            <p:nvPr/>
          </p:nvSpPr>
          <p:spPr>
            <a:xfrm>
              <a:off x="0" y="0"/>
              <a:ext cx="526406" cy="108480"/>
            </a:xfrm>
            <a:custGeom>
              <a:avLst/>
              <a:gdLst/>
              <a:ahLst/>
              <a:cxnLst/>
              <a:rect l="l" t="t" r="r" b="b"/>
              <a:pathLst>
                <a:path w="526406" h="108480">
                  <a:moveTo>
                    <a:pt x="17187" y="0"/>
                  </a:moveTo>
                  <a:lnTo>
                    <a:pt x="509219" y="0"/>
                  </a:lnTo>
                  <a:cubicBezTo>
                    <a:pt x="518711" y="0"/>
                    <a:pt x="526406" y="7695"/>
                    <a:pt x="526406" y="17187"/>
                  </a:cubicBezTo>
                  <a:lnTo>
                    <a:pt x="526406" y="91294"/>
                  </a:lnTo>
                  <a:cubicBezTo>
                    <a:pt x="526406" y="95852"/>
                    <a:pt x="524595" y="100223"/>
                    <a:pt x="521372" y="103447"/>
                  </a:cubicBezTo>
                  <a:cubicBezTo>
                    <a:pt x="518149" y="106670"/>
                    <a:pt x="513777" y="108480"/>
                    <a:pt x="509219" y="108480"/>
                  </a:cubicBezTo>
                  <a:lnTo>
                    <a:pt x="17187" y="108480"/>
                  </a:lnTo>
                  <a:cubicBezTo>
                    <a:pt x="7695" y="108480"/>
                    <a:pt x="0" y="100786"/>
                    <a:pt x="0" y="91294"/>
                  </a:cubicBezTo>
                  <a:lnTo>
                    <a:pt x="0" y="17187"/>
                  </a:lnTo>
                  <a:cubicBezTo>
                    <a:pt x="0" y="12629"/>
                    <a:pt x="1811" y="8257"/>
                    <a:pt x="5034" y="5034"/>
                  </a:cubicBezTo>
                  <a:cubicBezTo>
                    <a:pt x="8257" y="1811"/>
                    <a:pt x="12629" y="0"/>
                    <a:pt x="17187" y="0"/>
                  </a:cubicBezTo>
                  <a:close/>
                </a:path>
              </a:pathLst>
            </a:custGeom>
            <a:solidFill>
              <a:srgbClr val="EDEAE5"/>
            </a:solidFill>
            <a:ln cap="sq">
              <a:noFill/>
              <a:prstDash val="solid"/>
              <a:miter/>
            </a:ln>
          </p:spPr>
          <p:txBody>
            <a:bodyPr/>
            <a:lstStyle/>
            <a:p>
              <a:endParaRPr lang="en-US"/>
            </a:p>
          </p:txBody>
        </p:sp>
        <p:sp>
          <p:nvSpPr>
            <p:cNvPr id="10" name="TextBox 10"/>
            <p:cNvSpPr txBox="1"/>
            <p:nvPr/>
          </p:nvSpPr>
          <p:spPr>
            <a:xfrm>
              <a:off x="0" y="-9525"/>
              <a:ext cx="526406" cy="118005"/>
            </a:xfrm>
            <a:prstGeom prst="rect">
              <a:avLst/>
            </a:prstGeom>
          </p:spPr>
          <p:txBody>
            <a:bodyPr lIns="121655" tIns="121655" rIns="121655" bIns="121655" rtlCol="0" anchor="ctr"/>
            <a:lstStyle/>
            <a:p>
              <a:pPr algn="ctr">
                <a:lnSpc>
                  <a:spcPts val="1500"/>
                </a:lnSpc>
              </a:pPr>
              <a:endParaRPr/>
            </a:p>
          </p:txBody>
        </p:sp>
      </p:grpSp>
      <p:sp>
        <p:nvSpPr>
          <p:cNvPr id="11" name="Freeform 11"/>
          <p:cNvSpPr/>
          <p:nvPr/>
        </p:nvSpPr>
        <p:spPr>
          <a:xfrm>
            <a:off x="7304998" y="6572314"/>
            <a:ext cx="4394781" cy="3516988"/>
          </a:xfrm>
          <a:custGeom>
            <a:avLst/>
            <a:gdLst/>
            <a:ahLst/>
            <a:cxnLst/>
            <a:rect l="l" t="t" r="r" b="b"/>
            <a:pathLst>
              <a:path w="4394781" h="3516988">
                <a:moveTo>
                  <a:pt x="0" y="0"/>
                </a:moveTo>
                <a:lnTo>
                  <a:pt x="4394781" y="0"/>
                </a:lnTo>
                <a:lnTo>
                  <a:pt x="4394781" y="3516987"/>
                </a:lnTo>
                <a:lnTo>
                  <a:pt x="0" y="3516987"/>
                </a:lnTo>
                <a:lnTo>
                  <a:pt x="0" y="0"/>
                </a:lnTo>
                <a:close/>
              </a:path>
            </a:pathLst>
          </a:custGeom>
          <a:blipFill>
            <a:blip r:embed="rId2"/>
            <a:stretch>
              <a:fillRect/>
            </a:stretch>
          </a:blipFill>
        </p:spPr>
        <p:txBody>
          <a:bodyPr/>
          <a:lstStyle/>
          <a:p>
            <a:endParaRPr lang="en-US"/>
          </a:p>
        </p:txBody>
      </p:sp>
      <p:grpSp>
        <p:nvGrpSpPr>
          <p:cNvPr id="12" name="Group 12"/>
          <p:cNvGrpSpPr/>
          <p:nvPr/>
        </p:nvGrpSpPr>
        <p:grpSpPr>
          <a:xfrm>
            <a:off x="6579844" y="2326285"/>
            <a:ext cx="5392082" cy="3865029"/>
            <a:chOff x="0" y="0"/>
            <a:chExt cx="7189442" cy="5153372"/>
          </a:xfrm>
        </p:grpSpPr>
        <p:sp>
          <p:nvSpPr>
            <p:cNvPr id="13" name="Freeform 13"/>
            <p:cNvSpPr/>
            <p:nvPr/>
          </p:nvSpPr>
          <p:spPr>
            <a:xfrm>
              <a:off x="299018" y="225375"/>
              <a:ext cx="6890425" cy="4669923"/>
            </a:xfrm>
            <a:custGeom>
              <a:avLst/>
              <a:gdLst/>
              <a:ahLst/>
              <a:cxnLst/>
              <a:rect l="l" t="t" r="r" b="b"/>
              <a:pathLst>
                <a:path w="6890425" h="4669923">
                  <a:moveTo>
                    <a:pt x="0" y="0"/>
                  </a:moveTo>
                  <a:lnTo>
                    <a:pt x="6890424" y="0"/>
                  </a:lnTo>
                  <a:lnTo>
                    <a:pt x="6890424" y="4669922"/>
                  </a:lnTo>
                  <a:lnTo>
                    <a:pt x="0" y="4669922"/>
                  </a:lnTo>
                  <a:lnTo>
                    <a:pt x="0" y="0"/>
                  </a:lnTo>
                  <a:close/>
                </a:path>
              </a:pathLst>
            </a:custGeom>
            <a:blipFill>
              <a:blip r:embed="rId3"/>
              <a:stretch>
                <a:fillRect r="-11175" b="-268"/>
              </a:stretch>
            </a:blipFill>
          </p:spPr>
          <p:txBody>
            <a:bodyPr/>
            <a:lstStyle/>
            <a:p>
              <a:endParaRPr lang="en-US"/>
            </a:p>
          </p:txBody>
        </p:sp>
        <p:sp>
          <p:nvSpPr>
            <p:cNvPr id="14" name="TextBox 14"/>
            <p:cNvSpPr txBox="1"/>
            <p:nvPr/>
          </p:nvSpPr>
          <p:spPr>
            <a:xfrm>
              <a:off x="1942566" y="-28575"/>
              <a:ext cx="3314779" cy="265527"/>
            </a:xfrm>
            <a:prstGeom prst="rect">
              <a:avLst/>
            </a:prstGeom>
          </p:spPr>
          <p:txBody>
            <a:bodyPr lIns="0" tIns="0" rIns="0" bIns="0" rtlCol="0" anchor="t">
              <a:spAutoFit/>
            </a:bodyPr>
            <a:lstStyle/>
            <a:p>
              <a:pPr algn="l">
                <a:lnSpc>
                  <a:spcPts val="1690"/>
                </a:lnSpc>
                <a:spcBef>
                  <a:spcPct val="0"/>
                </a:spcBef>
              </a:pPr>
              <a:r>
                <a:rPr lang="en-US" sz="1207" b="1">
                  <a:solidFill>
                    <a:srgbClr val="000000"/>
                  </a:solidFill>
                  <a:latin typeface="DM Sans Bold"/>
                  <a:ea typeface="DM Sans Bold"/>
                  <a:cs typeface="DM Sans Bold"/>
                  <a:sym typeface="DM Sans Bold"/>
                </a:rPr>
                <a:t>Average Sale Price by Sale Type</a:t>
              </a:r>
            </a:p>
          </p:txBody>
        </p:sp>
        <p:sp>
          <p:nvSpPr>
            <p:cNvPr id="15" name="TextBox 15"/>
            <p:cNvSpPr txBox="1"/>
            <p:nvPr/>
          </p:nvSpPr>
          <p:spPr>
            <a:xfrm rot="-5400000">
              <a:off x="-715223" y="2183542"/>
              <a:ext cx="1608214" cy="215868"/>
            </a:xfrm>
            <a:prstGeom prst="rect">
              <a:avLst/>
            </a:prstGeom>
          </p:spPr>
          <p:txBody>
            <a:bodyPr lIns="0" tIns="0" rIns="0" bIns="0" rtlCol="0" anchor="t">
              <a:spAutoFit/>
            </a:bodyPr>
            <a:lstStyle/>
            <a:p>
              <a:pPr algn="l">
                <a:lnSpc>
                  <a:spcPts val="1435"/>
                </a:lnSpc>
                <a:spcBef>
                  <a:spcPct val="0"/>
                </a:spcBef>
              </a:pPr>
              <a:r>
                <a:rPr lang="en-US" sz="1025" b="1">
                  <a:solidFill>
                    <a:srgbClr val="000000"/>
                  </a:solidFill>
                  <a:latin typeface="DM Sans Bold"/>
                  <a:ea typeface="DM Sans Bold"/>
                  <a:cs typeface="DM Sans Bold"/>
                  <a:sym typeface="DM Sans Bold"/>
                </a:rPr>
                <a:t>Average Sale Price</a:t>
              </a:r>
            </a:p>
          </p:txBody>
        </p:sp>
        <p:sp>
          <p:nvSpPr>
            <p:cNvPr id="16" name="TextBox 16"/>
            <p:cNvSpPr txBox="1"/>
            <p:nvPr/>
          </p:nvSpPr>
          <p:spPr>
            <a:xfrm>
              <a:off x="3153675" y="4920074"/>
              <a:ext cx="1058142" cy="233298"/>
            </a:xfrm>
            <a:prstGeom prst="rect">
              <a:avLst/>
            </a:prstGeom>
          </p:spPr>
          <p:txBody>
            <a:bodyPr lIns="0" tIns="0" rIns="0" bIns="0" rtlCol="0" anchor="t">
              <a:spAutoFit/>
            </a:bodyPr>
            <a:lstStyle/>
            <a:p>
              <a:pPr algn="l">
                <a:lnSpc>
                  <a:spcPts val="1562"/>
                </a:lnSpc>
                <a:spcBef>
                  <a:spcPct val="0"/>
                </a:spcBef>
              </a:pPr>
              <a:r>
                <a:rPr lang="en-US" sz="1116" b="1">
                  <a:solidFill>
                    <a:srgbClr val="000000"/>
                  </a:solidFill>
                  <a:latin typeface="DM Sans Bold"/>
                  <a:ea typeface="DM Sans Bold"/>
                  <a:cs typeface="DM Sans Bold"/>
                  <a:sym typeface="DM Sans Bold"/>
                </a:rPr>
                <a:t>Sale Type</a:t>
              </a:r>
            </a:p>
          </p:txBody>
        </p:sp>
      </p:grpSp>
      <p:grpSp>
        <p:nvGrpSpPr>
          <p:cNvPr id="17" name="Group 17"/>
          <p:cNvGrpSpPr/>
          <p:nvPr/>
        </p:nvGrpSpPr>
        <p:grpSpPr>
          <a:xfrm>
            <a:off x="12639357" y="5669902"/>
            <a:ext cx="7557276" cy="4307444"/>
            <a:chOff x="0" y="0"/>
            <a:chExt cx="10076368" cy="5743258"/>
          </a:xfrm>
        </p:grpSpPr>
        <p:sp>
          <p:nvSpPr>
            <p:cNvPr id="18" name="Freeform 18"/>
            <p:cNvSpPr/>
            <p:nvPr/>
          </p:nvSpPr>
          <p:spPr>
            <a:xfrm>
              <a:off x="176929" y="738458"/>
              <a:ext cx="7054965" cy="4680089"/>
            </a:xfrm>
            <a:custGeom>
              <a:avLst/>
              <a:gdLst/>
              <a:ahLst/>
              <a:cxnLst/>
              <a:rect l="l" t="t" r="r" b="b"/>
              <a:pathLst>
                <a:path w="7054965" h="4680089">
                  <a:moveTo>
                    <a:pt x="0" y="0"/>
                  </a:moveTo>
                  <a:lnTo>
                    <a:pt x="7054965" y="0"/>
                  </a:lnTo>
                  <a:lnTo>
                    <a:pt x="7054965" y="4680090"/>
                  </a:lnTo>
                  <a:lnTo>
                    <a:pt x="0" y="4680090"/>
                  </a:lnTo>
                  <a:lnTo>
                    <a:pt x="0" y="0"/>
                  </a:lnTo>
                  <a:close/>
                </a:path>
              </a:pathLst>
            </a:custGeom>
            <a:blipFill>
              <a:blip r:embed="rId4"/>
              <a:stretch>
                <a:fillRect b="-998"/>
              </a:stretch>
            </a:blipFill>
          </p:spPr>
          <p:txBody>
            <a:bodyPr/>
            <a:lstStyle/>
            <a:p>
              <a:endParaRPr lang="en-US"/>
            </a:p>
          </p:txBody>
        </p:sp>
        <p:sp>
          <p:nvSpPr>
            <p:cNvPr id="19" name="TextBox 19"/>
            <p:cNvSpPr txBox="1"/>
            <p:nvPr/>
          </p:nvSpPr>
          <p:spPr>
            <a:xfrm>
              <a:off x="2455929" y="385173"/>
              <a:ext cx="3305697" cy="259622"/>
            </a:xfrm>
            <a:prstGeom prst="rect">
              <a:avLst/>
            </a:prstGeom>
          </p:spPr>
          <p:txBody>
            <a:bodyPr lIns="0" tIns="0" rIns="0" bIns="0" rtlCol="0" anchor="t">
              <a:spAutoFit/>
            </a:bodyPr>
            <a:lstStyle/>
            <a:p>
              <a:pPr algn="l">
                <a:lnSpc>
                  <a:spcPts val="1634"/>
                </a:lnSpc>
                <a:spcBef>
                  <a:spcPct val="0"/>
                </a:spcBef>
              </a:pPr>
              <a:r>
                <a:rPr lang="en-US" sz="1167" b="1">
                  <a:solidFill>
                    <a:srgbClr val="000000"/>
                  </a:solidFill>
                  <a:latin typeface="DM Sans Bold"/>
                  <a:ea typeface="DM Sans Bold"/>
                  <a:cs typeface="DM Sans Bold"/>
                  <a:sym typeface="DM Sans Bold"/>
                </a:rPr>
                <a:t>Total Sales by Sale Condition</a:t>
              </a:r>
            </a:p>
          </p:txBody>
        </p:sp>
        <p:sp>
          <p:nvSpPr>
            <p:cNvPr id="20" name="TextBox 20"/>
            <p:cNvSpPr txBox="1"/>
            <p:nvPr/>
          </p:nvSpPr>
          <p:spPr>
            <a:xfrm rot="-5400000">
              <a:off x="-692028" y="2556170"/>
              <a:ext cx="1551458" cy="186454"/>
            </a:xfrm>
            <a:prstGeom prst="rect">
              <a:avLst/>
            </a:prstGeom>
          </p:spPr>
          <p:txBody>
            <a:bodyPr lIns="0" tIns="0" rIns="0" bIns="0" rtlCol="0" anchor="t">
              <a:spAutoFit/>
            </a:bodyPr>
            <a:lstStyle/>
            <a:p>
              <a:pPr algn="l">
                <a:lnSpc>
                  <a:spcPts val="1290"/>
                </a:lnSpc>
                <a:spcBef>
                  <a:spcPct val="0"/>
                </a:spcBef>
              </a:pPr>
              <a:r>
                <a:rPr lang="en-US" sz="921" b="1">
                  <a:solidFill>
                    <a:srgbClr val="000000"/>
                  </a:solidFill>
                  <a:latin typeface="DM Sans Bold"/>
                  <a:ea typeface="DM Sans Bold"/>
                  <a:cs typeface="DM Sans Bold"/>
                  <a:sym typeface="DM Sans Bold"/>
                </a:rPr>
                <a:t>Total Sales Amount</a:t>
              </a:r>
            </a:p>
          </p:txBody>
        </p:sp>
        <p:sp>
          <p:nvSpPr>
            <p:cNvPr id="21" name="TextBox 21"/>
            <p:cNvSpPr txBox="1"/>
            <p:nvPr/>
          </p:nvSpPr>
          <p:spPr>
            <a:xfrm>
              <a:off x="3438055" y="5483637"/>
              <a:ext cx="3305697" cy="259622"/>
            </a:xfrm>
            <a:prstGeom prst="rect">
              <a:avLst/>
            </a:prstGeom>
          </p:spPr>
          <p:txBody>
            <a:bodyPr lIns="0" tIns="0" rIns="0" bIns="0" rtlCol="0" anchor="t">
              <a:spAutoFit/>
            </a:bodyPr>
            <a:lstStyle/>
            <a:p>
              <a:pPr algn="l">
                <a:lnSpc>
                  <a:spcPts val="1634"/>
                </a:lnSpc>
                <a:spcBef>
                  <a:spcPct val="0"/>
                </a:spcBef>
              </a:pPr>
              <a:r>
                <a:rPr lang="en-US" sz="1167" b="1">
                  <a:solidFill>
                    <a:srgbClr val="000000"/>
                  </a:solidFill>
                  <a:latin typeface="DM Sans Bold"/>
                  <a:ea typeface="DM Sans Bold"/>
                  <a:cs typeface="DM Sans Bold"/>
                  <a:sym typeface="DM Sans Bold"/>
                </a:rPr>
                <a:t>Sale Condition</a:t>
              </a:r>
            </a:p>
          </p:txBody>
        </p:sp>
        <p:sp>
          <p:nvSpPr>
            <p:cNvPr id="22" name="AutoShape 22"/>
            <p:cNvSpPr/>
            <p:nvPr/>
          </p:nvSpPr>
          <p:spPr>
            <a:xfrm>
              <a:off x="892222" y="797318"/>
              <a:ext cx="8172211" cy="0"/>
            </a:xfrm>
            <a:prstGeom prst="line">
              <a:avLst/>
            </a:prstGeom>
            <a:ln w="52036" cap="flat">
              <a:solidFill>
                <a:srgbClr val="FFFFFF"/>
              </a:solidFill>
              <a:prstDash val="solid"/>
              <a:headEnd type="none" w="sm" len="sm"/>
              <a:tailEnd type="none" w="sm" len="sm"/>
            </a:ln>
          </p:spPr>
          <p:txBody>
            <a:bodyPr/>
            <a:lstStyle/>
            <a:p>
              <a:endParaRPr lang="en-US"/>
            </a:p>
          </p:txBody>
        </p:sp>
        <p:sp>
          <p:nvSpPr>
            <p:cNvPr id="23" name="Freeform 23"/>
            <p:cNvSpPr/>
            <p:nvPr/>
          </p:nvSpPr>
          <p:spPr>
            <a:xfrm>
              <a:off x="7041257" y="134765"/>
              <a:ext cx="226606" cy="5179570"/>
            </a:xfrm>
            <a:custGeom>
              <a:avLst/>
              <a:gdLst/>
              <a:ahLst/>
              <a:cxnLst/>
              <a:rect l="l" t="t" r="r" b="b"/>
              <a:pathLst>
                <a:path w="226606" h="5179570">
                  <a:moveTo>
                    <a:pt x="0" y="0"/>
                  </a:moveTo>
                  <a:lnTo>
                    <a:pt x="226606" y="0"/>
                  </a:lnTo>
                  <a:lnTo>
                    <a:pt x="226606" y="5179570"/>
                  </a:lnTo>
                  <a:lnTo>
                    <a:pt x="0" y="51795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Freeform 24"/>
            <p:cNvSpPr/>
            <p:nvPr/>
          </p:nvSpPr>
          <p:spPr>
            <a:xfrm>
              <a:off x="868243" y="5179570"/>
              <a:ext cx="9208125" cy="149632"/>
            </a:xfrm>
            <a:custGeom>
              <a:avLst/>
              <a:gdLst/>
              <a:ahLst/>
              <a:cxnLst/>
              <a:rect l="l" t="t" r="r" b="b"/>
              <a:pathLst>
                <a:path w="9208125" h="149632">
                  <a:moveTo>
                    <a:pt x="0" y="0"/>
                  </a:moveTo>
                  <a:lnTo>
                    <a:pt x="9208125" y="0"/>
                  </a:lnTo>
                  <a:lnTo>
                    <a:pt x="9208125" y="149632"/>
                  </a:lnTo>
                  <a:lnTo>
                    <a:pt x="0" y="1496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5" name="Freeform 25"/>
            <p:cNvSpPr/>
            <p:nvPr/>
          </p:nvSpPr>
          <p:spPr>
            <a:xfrm>
              <a:off x="876036" y="0"/>
              <a:ext cx="32372" cy="5179570"/>
            </a:xfrm>
            <a:custGeom>
              <a:avLst/>
              <a:gdLst/>
              <a:ahLst/>
              <a:cxnLst/>
              <a:rect l="l" t="t" r="r" b="b"/>
              <a:pathLst>
                <a:path w="32372" h="5179570">
                  <a:moveTo>
                    <a:pt x="0" y="0"/>
                  </a:moveTo>
                  <a:lnTo>
                    <a:pt x="32373" y="0"/>
                  </a:lnTo>
                  <a:lnTo>
                    <a:pt x="32373" y="5179570"/>
                  </a:lnTo>
                  <a:lnTo>
                    <a:pt x="0" y="51795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sp>
        <p:nvSpPr>
          <p:cNvPr id="26" name="Freeform 26"/>
          <p:cNvSpPr/>
          <p:nvPr/>
        </p:nvSpPr>
        <p:spPr>
          <a:xfrm>
            <a:off x="1028700" y="2205370"/>
            <a:ext cx="4786196" cy="3830223"/>
          </a:xfrm>
          <a:custGeom>
            <a:avLst/>
            <a:gdLst/>
            <a:ahLst/>
            <a:cxnLst/>
            <a:rect l="l" t="t" r="r" b="b"/>
            <a:pathLst>
              <a:path w="4786196" h="3830223">
                <a:moveTo>
                  <a:pt x="0" y="0"/>
                </a:moveTo>
                <a:lnTo>
                  <a:pt x="4786196" y="0"/>
                </a:lnTo>
                <a:lnTo>
                  <a:pt x="4786196" y="3830223"/>
                </a:lnTo>
                <a:lnTo>
                  <a:pt x="0" y="3830223"/>
                </a:lnTo>
                <a:lnTo>
                  <a:pt x="0" y="0"/>
                </a:lnTo>
                <a:close/>
              </a:path>
            </a:pathLst>
          </a:custGeom>
          <a:blipFill>
            <a:blip r:embed="rId11"/>
            <a:stretch>
              <a:fillRect/>
            </a:stretch>
          </a:blipFill>
        </p:spPr>
        <p:txBody>
          <a:bodyPr/>
          <a:lstStyle/>
          <a:p>
            <a:endParaRPr lang="en-US"/>
          </a:p>
        </p:txBody>
      </p:sp>
      <p:sp>
        <p:nvSpPr>
          <p:cNvPr id="27" name="Freeform 27"/>
          <p:cNvSpPr/>
          <p:nvPr/>
        </p:nvSpPr>
        <p:spPr>
          <a:xfrm>
            <a:off x="851433" y="6287752"/>
            <a:ext cx="4833682" cy="3868225"/>
          </a:xfrm>
          <a:custGeom>
            <a:avLst/>
            <a:gdLst/>
            <a:ahLst/>
            <a:cxnLst/>
            <a:rect l="l" t="t" r="r" b="b"/>
            <a:pathLst>
              <a:path w="4833682" h="3868225">
                <a:moveTo>
                  <a:pt x="0" y="0"/>
                </a:moveTo>
                <a:lnTo>
                  <a:pt x="4833682" y="0"/>
                </a:lnTo>
                <a:lnTo>
                  <a:pt x="4833682" y="3868224"/>
                </a:lnTo>
                <a:lnTo>
                  <a:pt x="0" y="3868224"/>
                </a:lnTo>
                <a:lnTo>
                  <a:pt x="0" y="0"/>
                </a:lnTo>
                <a:close/>
              </a:path>
            </a:pathLst>
          </a:custGeom>
          <a:blipFill>
            <a:blip r:embed="rId12"/>
            <a:stretch>
              <a:fillRect/>
            </a:stretch>
          </a:blipFill>
        </p:spPr>
        <p:txBody>
          <a:bodyPr/>
          <a:lstStyle/>
          <a:p>
            <a:endParaRPr lang="en-US"/>
          </a:p>
        </p:txBody>
      </p:sp>
      <p:sp>
        <p:nvSpPr>
          <p:cNvPr id="28" name="TextBox 28"/>
          <p:cNvSpPr txBox="1"/>
          <p:nvPr/>
        </p:nvSpPr>
        <p:spPr>
          <a:xfrm>
            <a:off x="2133666" y="1157868"/>
            <a:ext cx="3080961" cy="363091"/>
          </a:xfrm>
          <a:prstGeom prst="rect">
            <a:avLst/>
          </a:prstGeom>
        </p:spPr>
        <p:txBody>
          <a:bodyPr lIns="0" tIns="0" rIns="0" bIns="0" rtlCol="0" anchor="t">
            <a:spAutoFit/>
          </a:bodyPr>
          <a:lstStyle/>
          <a:p>
            <a:pPr algn="l">
              <a:lnSpc>
                <a:spcPts val="2834"/>
              </a:lnSpc>
              <a:spcBef>
                <a:spcPct val="0"/>
              </a:spcBef>
            </a:pPr>
            <a:r>
              <a:rPr lang="en-US" sz="2024" b="1">
                <a:solidFill>
                  <a:srgbClr val="000000"/>
                </a:solidFill>
                <a:latin typeface="Migra Ultra-Bold"/>
                <a:ea typeface="Migra Ultra-Bold"/>
                <a:cs typeface="Migra Ultra-Bold"/>
                <a:sym typeface="Migra Ultra-Bold"/>
              </a:rPr>
              <a:t>Average Sale Price  </a:t>
            </a:r>
          </a:p>
        </p:txBody>
      </p:sp>
      <p:sp>
        <p:nvSpPr>
          <p:cNvPr id="29" name="TextBox 29"/>
          <p:cNvSpPr txBox="1"/>
          <p:nvPr/>
        </p:nvSpPr>
        <p:spPr>
          <a:xfrm>
            <a:off x="8012920" y="1157868"/>
            <a:ext cx="2978936" cy="363091"/>
          </a:xfrm>
          <a:prstGeom prst="rect">
            <a:avLst/>
          </a:prstGeom>
        </p:spPr>
        <p:txBody>
          <a:bodyPr lIns="0" tIns="0" rIns="0" bIns="0" rtlCol="0" anchor="t">
            <a:spAutoFit/>
          </a:bodyPr>
          <a:lstStyle/>
          <a:p>
            <a:pPr algn="l">
              <a:lnSpc>
                <a:spcPts val="2834"/>
              </a:lnSpc>
              <a:spcBef>
                <a:spcPct val="0"/>
              </a:spcBef>
            </a:pPr>
            <a:r>
              <a:rPr lang="en-US" sz="2024" b="1">
                <a:solidFill>
                  <a:srgbClr val="000000"/>
                </a:solidFill>
                <a:latin typeface="Migra Ultra-Bold"/>
                <a:ea typeface="Migra Ultra-Bold"/>
                <a:cs typeface="Migra Ultra-Bold"/>
                <a:sym typeface="Migra Ultra-Bold"/>
              </a:rPr>
              <a:t>Dominant Sale Method </a:t>
            </a:r>
          </a:p>
        </p:txBody>
      </p:sp>
      <p:sp>
        <p:nvSpPr>
          <p:cNvPr id="30" name="TextBox 30"/>
          <p:cNvSpPr txBox="1"/>
          <p:nvPr/>
        </p:nvSpPr>
        <p:spPr>
          <a:xfrm>
            <a:off x="2462045" y="1546614"/>
            <a:ext cx="1612459" cy="344867"/>
          </a:xfrm>
          <a:prstGeom prst="rect">
            <a:avLst/>
          </a:prstGeom>
        </p:spPr>
        <p:txBody>
          <a:bodyPr lIns="0" tIns="0" rIns="0" bIns="0" rtlCol="0" anchor="t">
            <a:spAutoFit/>
          </a:bodyPr>
          <a:lstStyle/>
          <a:p>
            <a:pPr algn="l">
              <a:lnSpc>
                <a:spcPts val="2834"/>
              </a:lnSpc>
              <a:spcBef>
                <a:spcPct val="0"/>
              </a:spcBef>
            </a:pPr>
            <a:r>
              <a:rPr lang="en-US" sz="2024">
                <a:solidFill>
                  <a:srgbClr val="000000"/>
                </a:solidFill>
                <a:latin typeface="DM Sans"/>
                <a:ea typeface="DM Sans"/>
                <a:cs typeface="DM Sans"/>
                <a:sym typeface="DM Sans"/>
              </a:rPr>
              <a:t>$180,796.10</a:t>
            </a:r>
          </a:p>
        </p:txBody>
      </p:sp>
      <p:sp>
        <p:nvSpPr>
          <p:cNvPr id="31" name="TextBox 31"/>
          <p:cNvSpPr txBox="1"/>
          <p:nvPr/>
        </p:nvSpPr>
        <p:spPr>
          <a:xfrm>
            <a:off x="14130933" y="4847970"/>
            <a:ext cx="3705990" cy="363091"/>
          </a:xfrm>
          <a:prstGeom prst="rect">
            <a:avLst/>
          </a:prstGeom>
        </p:spPr>
        <p:txBody>
          <a:bodyPr lIns="0" tIns="0" rIns="0" bIns="0" rtlCol="0" anchor="t">
            <a:spAutoFit/>
          </a:bodyPr>
          <a:lstStyle/>
          <a:p>
            <a:pPr algn="l">
              <a:lnSpc>
                <a:spcPts val="2834"/>
              </a:lnSpc>
              <a:spcBef>
                <a:spcPct val="0"/>
              </a:spcBef>
            </a:pPr>
            <a:r>
              <a:rPr lang="en-US" sz="2024" b="1">
                <a:solidFill>
                  <a:srgbClr val="000000"/>
                </a:solidFill>
                <a:latin typeface="Migra Ultra-Bold"/>
                <a:ea typeface="Migra Ultra-Bold"/>
                <a:cs typeface="Migra Ultra-Bold"/>
                <a:sym typeface="Migra Ultra-Bold"/>
              </a:rPr>
              <a:t>Dominant Sale Condition </a:t>
            </a:r>
          </a:p>
        </p:txBody>
      </p:sp>
      <p:sp>
        <p:nvSpPr>
          <p:cNvPr id="32" name="TextBox 32"/>
          <p:cNvSpPr txBox="1"/>
          <p:nvPr/>
        </p:nvSpPr>
        <p:spPr>
          <a:xfrm>
            <a:off x="7443767" y="1556139"/>
            <a:ext cx="3664236" cy="319422"/>
          </a:xfrm>
          <a:prstGeom prst="rect">
            <a:avLst/>
          </a:prstGeom>
        </p:spPr>
        <p:txBody>
          <a:bodyPr lIns="0" tIns="0" rIns="0" bIns="0" rtlCol="0" anchor="t">
            <a:spAutoFit/>
          </a:bodyPr>
          <a:lstStyle/>
          <a:p>
            <a:pPr algn="l">
              <a:lnSpc>
                <a:spcPts val="2699"/>
              </a:lnSpc>
              <a:spcBef>
                <a:spcPct val="0"/>
              </a:spcBef>
            </a:pPr>
            <a:r>
              <a:rPr lang="en-US" sz="1928">
                <a:solidFill>
                  <a:srgbClr val="000000"/>
                </a:solidFill>
                <a:latin typeface="DM Sans"/>
                <a:ea typeface="DM Sans"/>
                <a:cs typeface="DM Sans"/>
                <a:sym typeface="DM Sans"/>
              </a:rPr>
              <a:t>Warranty Deed - Conventional</a:t>
            </a:r>
          </a:p>
        </p:txBody>
      </p:sp>
      <p:sp>
        <p:nvSpPr>
          <p:cNvPr id="33" name="TextBox 33"/>
          <p:cNvSpPr txBox="1"/>
          <p:nvPr/>
        </p:nvSpPr>
        <p:spPr>
          <a:xfrm>
            <a:off x="13695032" y="5246241"/>
            <a:ext cx="3965363" cy="319422"/>
          </a:xfrm>
          <a:prstGeom prst="rect">
            <a:avLst/>
          </a:prstGeom>
        </p:spPr>
        <p:txBody>
          <a:bodyPr lIns="0" tIns="0" rIns="0" bIns="0" rtlCol="0" anchor="t">
            <a:spAutoFit/>
          </a:bodyPr>
          <a:lstStyle/>
          <a:p>
            <a:pPr algn="ctr">
              <a:lnSpc>
                <a:spcPts val="2699"/>
              </a:lnSpc>
              <a:spcBef>
                <a:spcPct val="0"/>
              </a:spcBef>
            </a:pPr>
            <a:r>
              <a:rPr lang="en-US" sz="1928">
                <a:solidFill>
                  <a:srgbClr val="000000"/>
                </a:solidFill>
                <a:latin typeface="DM Sans"/>
                <a:ea typeface="DM Sans"/>
                <a:cs typeface="DM Sans"/>
                <a:sym typeface="DM Sans"/>
              </a:rPr>
              <a:t>Normal (80%)</a:t>
            </a:r>
          </a:p>
        </p:txBody>
      </p:sp>
      <p:sp>
        <p:nvSpPr>
          <p:cNvPr id="34" name="TextBox 34"/>
          <p:cNvSpPr txBox="1"/>
          <p:nvPr/>
        </p:nvSpPr>
        <p:spPr>
          <a:xfrm>
            <a:off x="13105401" y="1029062"/>
            <a:ext cx="4098087" cy="3771820"/>
          </a:xfrm>
          <a:prstGeom prst="rect">
            <a:avLst/>
          </a:prstGeom>
        </p:spPr>
        <p:txBody>
          <a:bodyPr lIns="0" tIns="0" rIns="0" bIns="0" rtlCol="0" anchor="t">
            <a:spAutoFit/>
          </a:bodyPr>
          <a:lstStyle/>
          <a:p>
            <a:pPr algn="just">
              <a:lnSpc>
                <a:spcPts val="2177"/>
              </a:lnSpc>
            </a:pPr>
            <a:r>
              <a:rPr lang="en-US" sz="1555" b="1">
                <a:solidFill>
                  <a:srgbClr val="000000"/>
                </a:solidFill>
                <a:latin typeface="Open Sauce Bold"/>
                <a:ea typeface="Open Sauce Bold"/>
                <a:cs typeface="Open Sauce Bold"/>
                <a:sym typeface="Open Sauce Bold"/>
              </a:rPr>
              <a:t>Price increases with time. Almost evey increase in price is followed by a decline in price. </a:t>
            </a:r>
          </a:p>
          <a:p>
            <a:pPr algn="just">
              <a:lnSpc>
                <a:spcPts val="2177"/>
              </a:lnSpc>
            </a:pPr>
            <a:endParaRPr lang="en-US" sz="1555" b="1">
              <a:solidFill>
                <a:srgbClr val="000000"/>
              </a:solidFill>
              <a:latin typeface="Open Sauce Bold"/>
              <a:ea typeface="Open Sauce Bold"/>
              <a:cs typeface="Open Sauce Bold"/>
              <a:sym typeface="Open Sauce Bold"/>
            </a:endParaRPr>
          </a:p>
          <a:p>
            <a:pPr algn="just">
              <a:lnSpc>
                <a:spcPts val="2177"/>
              </a:lnSpc>
              <a:spcBef>
                <a:spcPct val="0"/>
              </a:spcBef>
            </a:pPr>
            <a:r>
              <a:rPr lang="en-US" sz="1555" b="1">
                <a:solidFill>
                  <a:srgbClr val="000000"/>
                </a:solidFill>
                <a:latin typeface="Open Sauce Bold"/>
                <a:ea typeface="Open Sauce Bold"/>
                <a:cs typeface="Open Sauce Bold"/>
                <a:sym typeface="Open Sauce Bold"/>
              </a:rPr>
              <a:t>Warranty Deed - Conventional is the dominant sale method with the mid-range price. New construction sales being the second most common with highest average price.</a:t>
            </a:r>
          </a:p>
          <a:p>
            <a:pPr algn="just">
              <a:lnSpc>
                <a:spcPts val="2177"/>
              </a:lnSpc>
              <a:spcBef>
                <a:spcPct val="0"/>
              </a:spcBef>
            </a:pPr>
            <a:endParaRPr lang="en-US" sz="1555" b="1">
              <a:solidFill>
                <a:srgbClr val="000000"/>
              </a:solidFill>
              <a:latin typeface="Open Sauce Bold"/>
              <a:ea typeface="Open Sauce Bold"/>
              <a:cs typeface="Open Sauce Bold"/>
              <a:sym typeface="Open Sauce Bold"/>
            </a:endParaRPr>
          </a:p>
          <a:p>
            <a:pPr algn="just">
              <a:lnSpc>
                <a:spcPts val="2177"/>
              </a:lnSpc>
              <a:spcBef>
                <a:spcPct val="0"/>
              </a:spcBef>
            </a:pPr>
            <a:r>
              <a:rPr lang="en-US" sz="1555" b="1">
                <a:solidFill>
                  <a:srgbClr val="000000"/>
                </a:solidFill>
                <a:latin typeface="Open Sauce Bold"/>
                <a:ea typeface="Open Sauce Bold"/>
                <a:cs typeface="Open Sauce Bold"/>
                <a:sym typeface="Open Sauce Bold"/>
              </a:rPr>
              <a:t>Most sales have a condition of Normal type. </a:t>
            </a:r>
          </a:p>
          <a:p>
            <a:pPr algn="just">
              <a:lnSpc>
                <a:spcPts val="2177"/>
              </a:lnSpc>
              <a:spcBef>
                <a:spcPct val="0"/>
              </a:spcBef>
            </a:pPr>
            <a:endParaRPr lang="en-US" sz="1555" b="1">
              <a:solidFill>
                <a:srgbClr val="000000"/>
              </a:solidFill>
              <a:latin typeface="Open Sauce Bold"/>
              <a:ea typeface="Open Sauce Bold"/>
              <a:cs typeface="Open Sauce Bold"/>
              <a:sym typeface="Open Sauce Bold"/>
            </a:endParaRPr>
          </a:p>
          <a:p>
            <a:pPr algn="just">
              <a:lnSpc>
                <a:spcPts val="2177"/>
              </a:lnSpc>
              <a:spcBef>
                <a:spcPct val="0"/>
              </a:spcBef>
            </a:pPr>
            <a:endParaRPr lang="en-US" sz="1555" b="1">
              <a:solidFill>
                <a:srgbClr val="000000"/>
              </a:solidFill>
              <a:latin typeface="Open Sauce Bold"/>
              <a:ea typeface="Open Sauce Bold"/>
              <a:cs typeface="Open Sauce Bold"/>
              <a:sym typeface="Open Sauce Bold"/>
            </a:endParaRPr>
          </a:p>
        </p:txBody>
      </p:sp>
      <p:sp>
        <p:nvSpPr>
          <p:cNvPr id="35" name="TextBox 35"/>
          <p:cNvSpPr txBox="1"/>
          <p:nvPr/>
        </p:nvSpPr>
        <p:spPr>
          <a:xfrm>
            <a:off x="1028700" y="339725"/>
            <a:ext cx="6891790" cy="498475"/>
          </a:xfrm>
          <a:prstGeom prst="rect">
            <a:avLst/>
          </a:prstGeom>
        </p:spPr>
        <p:txBody>
          <a:bodyPr lIns="0" tIns="0" rIns="0" bIns="0" rtlCol="0" anchor="t">
            <a:spAutoFit/>
          </a:bodyPr>
          <a:lstStyle/>
          <a:p>
            <a:pPr algn="l">
              <a:lnSpc>
                <a:spcPts val="3500"/>
              </a:lnSpc>
              <a:spcBef>
                <a:spcPct val="0"/>
              </a:spcBef>
            </a:pPr>
            <a:r>
              <a:rPr lang="en-US" sz="3500" b="1">
                <a:solidFill>
                  <a:srgbClr val="000000"/>
                </a:solidFill>
                <a:latin typeface="Migra Ultra-Bold"/>
                <a:ea typeface="Migra Ultra-Bold"/>
                <a:cs typeface="Migra Ultra-Bold"/>
                <a:sym typeface="Migra Ultra-Bold"/>
              </a:rPr>
              <a:t>Dashboard </a:t>
            </a:r>
          </a:p>
        </p:txBody>
      </p:sp>
      <p:sp>
        <p:nvSpPr>
          <p:cNvPr id="36" name="TextBox 36"/>
          <p:cNvSpPr txBox="1"/>
          <p:nvPr/>
        </p:nvSpPr>
        <p:spPr>
          <a:xfrm>
            <a:off x="7696759" y="8780435"/>
            <a:ext cx="3295098" cy="192471"/>
          </a:xfrm>
          <a:prstGeom prst="rect">
            <a:avLst/>
          </a:prstGeom>
        </p:spPr>
        <p:txBody>
          <a:bodyPr lIns="0" tIns="0" rIns="0" bIns="0" rtlCol="0" anchor="t">
            <a:spAutoFit/>
          </a:bodyPr>
          <a:lstStyle/>
          <a:p>
            <a:pPr algn="ctr">
              <a:lnSpc>
                <a:spcPts val="1225"/>
              </a:lnSpc>
              <a:spcBef>
                <a:spcPct val="0"/>
              </a:spcBef>
            </a:pPr>
            <a:r>
              <a:rPr lang="en-US" sz="1225" b="1">
                <a:solidFill>
                  <a:srgbClr val="FFFFFF"/>
                </a:solidFill>
                <a:latin typeface="Arial Bold"/>
                <a:ea typeface="Arial Bold"/>
                <a:cs typeface="Arial Bold"/>
                <a:sym typeface="Arial Bold"/>
              </a:rPr>
              <a:t>WD : 86.6%</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4878" y="3640512"/>
            <a:ext cx="8367105" cy="5823087"/>
          </a:xfrm>
          <a:custGeom>
            <a:avLst/>
            <a:gdLst/>
            <a:ahLst/>
            <a:cxnLst/>
            <a:rect l="l" t="t" r="r" b="b"/>
            <a:pathLst>
              <a:path w="8367105" h="5823087">
                <a:moveTo>
                  <a:pt x="0" y="0"/>
                </a:moveTo>
                <a:lnTo>
                  <a:pt x="8367106" y="0"/>
                </a:lnTo>
                <a:lnTo>
                  <a:pt x="8367106" y="5823087"/>
                </a:lnTo>
                <a:lnTo>
                  <a:pt x="0" y="5823087"/>
                </a:lnTo>
                <a:lnTo>
                  <a:pt x="0" y="0"/>
                </a:lnTo>
                <a:close/>
              </a:path>
            </a:pathLst>
          </a:custGeom>
          <a:blipFill>
            <a:blip r:embed="rId2"/>
            <a:stretch>
              <a:fillRect l="-177" t="-4364" r="-177"/>
            </a:stretch>
          </a:blipFill>
        </p:spPr>
        <p:txBody>
          <a:bodyPr/>
          <a:lstStyle/>
          <a:p>
            <a:endParaRPr lang="en-US"/>
          </a:p>
        </p:txBody>
      </p:sp>
      <p:sp>
        <p:nvSpPr>
          <p:cNvPr id="3" name="Freeform 3"/>
          <p:cNvSpPr/>
          <p:nvPr/>
        </p:nvSpPr>
        <p:spPr>
          <a:xfrm>
            <a:off x="9989581" y="595187"/>
            <a:ext cx="7057596" cy="4347242"/>
          </a:xfrm>
          <a:custGeom>
            <a:avLst/>
            <a:gdLst/>
            <a:ahLst/>
            <a:cxnLst/>
            <a:rect l="l" t="t" r="r" b="b"/>
            <a:pathLst>
              <a:path w="7057596" h="4347242">
                <a:moveTo>
                  <a:pt x="0" y="0"/>
                </a:moveTo>
                <a:lnTo>
                  <a:pt x="7057597" y="0"/>
                </a:lnTo>
                <a:lnTo>
                  <a:pt x="7057597" y="4347242"/>
                </a:lnTo>
                <a:lnTo>
                  <a:pt x="0" y="4347242"/>
                </a:lnTo>
                <a:lnTo>
                  <a:pt x="0" y="0"/>
                </a:lnTo>
                <a:close/>
              </a:path>
            </a:pathLst>
          </a:custGeom>
          <a:blipFill>
            <a:blip r:embed="rId3"/>
            <a:stretch>
              <a:fillRect l="-604" r="-373"/>
            </a:stretch>
          </a:blipFill>
        </p:spPr>
        <p:txBody>
          <a:bodyPr/>
          <a:lstStyle/>
          <a:p>
            <a:endParaRPr lang="en-US"/>
          </a:p>
        </p:txBody>
      </p:sp>
      <p:sp>
        <p:nvSpPr>
          <p:cNvPr id="4" name="TextBox 4"/>
          <p:cNvSpPr txBox="1"/>
          <p:nvPr/>
        </p:nvSpPr>
        <p:spPr>
          <a:xfrm>
            <a:off x="1228448" y="493113"/>
            <a:ext cx="6891790" cy="936625"/>
          </a:xfrm>
          <a:prstGeom prst="rect">
            <a:avLst/>
          </a:prstGeom>
        </p:spPr>
        <p:txBody>
          <a:bodyPr lIns="0" tIns="0" rIns="0" bIns="0" rtlCol="0" anchor="t">
            <a:spAutoFit/>
          </a:bodyPr>
          <a:lstStyle/>
          <a:p>
            <a:pPr algn="l">
              <a:lnSpc>
                <a:spcPts val="3500"/>
              </a:lnSpc>
            </a:pPr>
            <a:r>
              <a:rPr lang="en-US" sz="3500" b="1">
                <a:solidFill>
                  <a:srgbClr val="000000"/>
                </a:solidFill>
                <a:latin typeface="Migra Ultra-Bold"/>
                <a:ea typeface="Migra Ultra-Bold"/>
                <a:cs typeface="Migra Ultra-Bold"/>
                <a:sym typeface="Migra Ultra-Bold"/>
              </a:rPr>
              <a:t>Special Notes on Data Filterings: </a:t>
            </a:r>
          </a:p>
          <a:p>
            <a:pPr algn="l">
              <a:lnSpc>
                <a:spcPts val="3500"/>
              </a:lnSpc>
              <a:spcBef>
                <a:spcPct val="0"/>
              </a:spcBef>
            </a:pPr>
            <a:endParaRPr lang="en-US" sz="3500" b="1">
              <a:solidFill>
                <a:srgbClr val="000000"/>
              </a:solidFill>
              <a:latin typeface="Migra Ultra-Bold"/>
              <a:ea typeface="Migra Ultra-Bold"/>
              <a:cs typeface="Migra Ultra-Bold"/>
              <a:sym typeface="Migra Ultra-Bold"/>
            </a:endParaRPr>
          </a:p>
        </p:txBody>
      </p:sp>
      <p:sp>
        <p:nvSpPr>
          <p:cNvPr id="5" name="TextBox 5"/>
          <p:cNvSpPr txBox="1"/>
          <p:nvPr/>
        </p:nvSpPr>
        <p:spPr>
          <a:xfrm>
            <a:off x="1028700" y="1391638"/>
            <a:ext cx="5872284" cy="115379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Open Sauce Light"/>
                <a:ea typeface="Open Sauce Light"/>
                <a:cs typeface="Open Sauce Light"/>
                <a:sym typeface="Open Sauce Light"/>
              </a:rPr>
              <a:t> Above grade (ground) living area square feet less than 1500</a:t>
            </a:r>
          </a:p>
          <a:p>
            <a:pPr marL="474979" lvl="1" indent="-237490" algn="l">
              <a:lnSpc>
                <a:spcPts val="3079"/>
              </a:lnSpc>
              <a:buFont typeface="Arial"/>
              <a:buChar char="•"/>
            </a:pPr>
            <a:r>
              <a:rPr lang="en-US" sz="2199">
                <a:solidFill>
                  <a:srgbClr val="000000"/>
                </a:solidFill>
                <a:latin typeface="Open Sauce Light"/>
                <a:ea typeface="Open Sauce Light"/>
                <a:cs typeface="Open Sauce Light"/>
                <a:sym typeface="Open Sauce Light"/>
              </a:rPr>
              <a:t>Sale Method as “Normal” only</a:t>
            </a:r>
          </a:p>
        </p:txBody>
      </p:sp>
      <p:sp>
        <p:nvSpPr>
          <p:cNvPr id="6" name="TextBox 6"/>
          <p:cNvSpPr txBox="1"/>
          <p:nvPr/>
        </p:nvSpPr>
        <p:spPr>
          <a:xfrm>
            <a:off x="9262137" y="371989"/>
            <a:ext cx="7997163" cy="223199"/>
          </a:xfrm>
          <a:prstGeom prst="rect">
            <a:avLst/>
          </a:prstGeom>
        </p:spPr>
        <p:txBody>
          <a:bodyPr lIns="0" tIns="0" rIns="0" bIns="0" rtlCol="0" anchor="t">
            <a:spAutoFit/>
          </a:bodyPr>
          <a:lstStyle/>
          <a:p>
            <a:pPr algn="ctr">
              <a:lnSpc>
                <a:spcPts val="1735"/>
              </a:lnSpc>
              <a:spcBef>
                <a:spcPct val="0"/>
              </a:spcBef>
            </a:pPr>
            <a:r>
              <a:rPr lang="en-US" sz="1735" b="1">
                <a:solidFill>
                  <a:srgbClr val="000000"/>
                </a:solidFill>
                <a:latin typeface="DM Sans Bold"/>
                <a:ea typeface="DM Sans Bold"/>
                <a:cs typeface="DM Sans Bold"/>
                <a:sym typeface="DM Sans Bold"/>
              </a:rPr>
              <a:t>Relationship Between General Living Area (Sq Ft) and Sale Price)</a:t>
            </a:r>
          </a:p>
        </p:txBody>
      </p:sp>
      <p:sp>
        <p:nvSpPr>
          <p:cNvPr id="7" name="TextBox 7"/>
          <p:cNvSpPr txBox="1"/>
          <p:nvPr/>
        </p:nvSpPr>
        <p:spPr>
          <a:xfrm>
            <a:off x="546681" y="3203570"/>
            <a:ext cx="8065303" cy="225425"/>
          </a:xfrm>
          <a:prstGeom prst="rect">
            <a:avLst/>
          </a:prstGeom>
        </p:spPr>
        <p:txBody>
          <a:bodyPr lIns="0" tIns="0" rIns="0" bIns="0" rtlCol="0" anchor="t">
            <a:spAutoFit/>
          </a:bodyPr>
          <a:lstStyle/>
          <a:p>
            <a:pPr algn="ctr">
              <a:lnSpc>
                <a:spcPts val="1749"/>
              </a:lnSpc>
              <a:spcBef>
                <a:spcPct val="0"/>
              </a:spcBef>
            </a:pPr>
            <a:r>
              <a:rPr lang="en-US" sz="1749" b="1">
                <a:solidFill>
                  <a:srgbClr val="000000"/>
                </a:solidFill>
                <a:latin typeface="DM Sans Bold"/>
                <a:ea typeface="DM Sans Bold"/>
                <a:cs typeface="DM Sans Bold"/>
                <a:sym typeface="DM Sans Bold"/>
              </a:rPr>
              <a:t>Sale Price vs Total Area (Basement &amp; Above Grade)</a:t>
            </a:r>
          </a:p>
        </p:txBody>
      </p:sp>
      <p:sp>
        <p:nvSpPr>
          <p:cNvPr id="8" name="TextBox 8"/>
          <p:cNvSpPr txBox="1"/>
          <p:nvPr/>
        </p:nvSpPr>
        <p:spPr>
          <a:xfrm>
            <a:off x="9989581" y="5284191"/>
            <a:ext cx="7997163" cy="225049"/>
          </a:xfrm>
          <a:prstGeom prst="rect">
            <a:avLst/>
          </a:prstGeom>
        </p:spPr>
        <p:txBody>
          <a:bodyPr lIns="0" tIns="0" rIns="0" bIns="0" rtlCol="0" anchor="t">
            <a:spAutoFit/>
          </a:bodyPr>
          <a:lstStyle/>
          <a:p>
            <a:pPr algn="l">
              <a:lnSpc>
                <a:spcPts val="1735"/>
              </a:lnSpc>
              <a:spcBef>
                <a:spcPct val="0"/>
              </a:spcBef>
            </a:pPr>
            <a:r>
              <a:rPr lang="en-US" sz="1735" b="1">
                <a:solidFill>
                  <a:srgbClr val="000000"/>
                </a:solidFill>
                <a:latin typeface="DM Sans Bold"/>
                <a:ea typeface="DM Sans Bold"/>
                <a:cs typeface="DM Sans Bold"/>
                <a:sym typeface="DM Sans Bold"/>
              </a:rPr>
              <a:t>Cardinality of Train vs. Test columns</a:t>
            </a:r>
          </a:p>
        </p:txBody>
      </p:sp>
      <p:sp>
        <p:nvSpPr>
          <p:cNvPr id="9" name="Freeform 9"/>
          <p:cNvSpPr/>
          <p:nvPr/>
        </p:nvSpPr>
        <p:spPr>
          <a:xfrm>
            <a:off x="9580778" y="5509240"/>
            <a:ext cx="7678522" cy="4693496"/>
          </a:xfrm>
          <a:custGeom>
            <a:avLst/>
            <a:gdLst/>
            <a:ahLst/>
            <a:cxnLst/>
            <a:rect l="l" t="t" r="r" b="b"/>
            <a:pathLst>
              <a:path w="7678522" h="4693496">
                <a:moveTo>
                  <a:pt x="0" y="0"/>
                </a:moveTo>
                <a:lnTo>
                  <a:pt x="7678522" y="0"/>
                </a:lnTo>
                <a:lnTo>
                  <a:pt x="7678522" y="4693497"/>
                </a:lnTo>
                <a:lnTo>
                  <a:pt x="0" y="4693497"/>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8568" y="2394001"/>
            <a:ext cx="8255108" cy="6604087"/>
          </a:xfrm>
          <a:custGeom>
            <a:avLst/>
            <a:gdLst/>
            <a:ahLst/>
            <a:cxnLst/>
            <a:rect l="l" t="t" r="r" b="b"/>
            <a:pathLst>
              <a:path w="8255108" h="6604087">
                <a:moveTo>
                  <a:pt x="0" y="0"/>
                </a:moveTo>
                <a:lnTo>
                  <a:pt x="8255109" y="0"/>
                </a:lnTo>
                <a:lnTo>
                  <a:pt x="8255109" y="6604086"/>
                </a:lnTo>
                <a:lnTo>
                  <a:pt x="0" y="660408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09874"/>
            <a:ext cx="2802938" cy="708024"/>
          </a:xfrm>
          <a:prstGeom prst="rect">
            <a:avLst/>
          </a:prstGeom>
        </p:spPr>
        <p:txBody>
          <a:bodyPr lIns="0" tIns="0" rIns="0" bIns="0" rtlCol="0" anchor="t">
            <a:spAutoFit/>
          </a:bodyPr>
          <a:lstStyle/>
          <a:p>
            <a:pPr algn="l">
              <a:lnSpc>
                <a:spcPts val="4999"/>
              </a:lnSpc>
              <a:spcBef>
                <a:spcPct val="0"/>
              </a:spcBef>
            </a:pPr>
            <a:r>
              <a:rPr lang="en-US" sz="4999" b="1">
                <a:solidFill>
                  <a:srgbClr val="000000"/>
                </a:solidFill>
                <a:latin typeface="Migra Ultra-Bold"/>
                <a:ea typeface="Migra Ultra-Bold"/>
                <a:cs typeface="Migra Ultra-Bold"/>
                <a:sym typeface="Migra Ultra-Bold"/>
              </a:rPr>
              <a:t>Location</a:t>
            </a:r>
          </a:p>
        </p:txBody>
      </p:sp>
      <p:sp>
        <p:nvSpPr>
          <p:cNvPr id="4" name="TextBox 4"/>
          <p:cNvSpPr txBox="1"/>
          <p:nvPr/>
        </p:nvSpPr>
        <p:spPr>
          <a:xfrm>
            <a:off x="829481" y="1365549"/>
            <a:ext cx="16991913" cy="284480"/>
          </a:xfrm>
          <a:prstGeom prst="rect">
            <a:avLst/>
          </a:prstGeom>
        </p:spPr>
        <p:txBody>
          <a:bodyPr lIns="0" tIns="0" rIns="0" bIns="0" rtlCol="0" anchor="t">
            <a:spAutoFit/>
          </a:bodyPr>
          <a:lstStyle/>
          <a:p>
            <a:pPr marL="474979" lvl="1" indent="-237490" algn="l">
              <a:lnSpc>
                <a:spcPts val="2199"/>
              </a:lnSpc>
              <a:buFont typeface="Arial"/>
              <a:buChar char="•"/>
            </a:pPr>
            <a:r>
              <a:rPr lang="en-US" sz="2199">
                <a:solidFill>
                  <a:srgbClr val="000000"/>
                </a:solidFill>
                <a:latin typeface="Open Sauce"/>
                <a:ea typeface="Open Sauce"/>
                <a:cs typeface="Open Sauce"/>
                <a:sym typeface="Open Sauce"/>
              </a:rPr>
              <a:t>Top 5 Neighborhoods: Veenker, Ckear Creek, Somerset, Northridge Heights and S-W of Iowa State University</a:t>
            </a:r>
          </a:p>
        </p:txBody>
      </p:sp>
      <p:sp>
        <p:nvSpPr>
          <p:cNvPr id="5" name="TextBox 5"/>
          <p:cNvSpPr txBox="1"/>
          <p:nvPr/>
        </p:nvSpPr>
        <p:spPr>
          <a:xfrm>
            <a:off x="10321617" y="3927180"/>
            <a:ext cx="6696790" cy="4815840"/>
          </a:xfrm>
          <a:prstGeom prst="rect">
            <a:avLst/>
          </a:prstGeom>
        </p:spPr>
        <p:txBody>
          <a:bodyPr lIns="0" tIns="0" rIns="0" bIns="0" rtlCol="0" anchor="t">
            <a:spAutoFit/>
          </a:bodyPr>
          <a:lstStyle/>
          <a:p>
            <a:pPr algn="just">
              <a:lnSpc>
                <a:spcPts val="2969"/>
              </a:lnSpc>
            </a:pPr>
            <a:r>
              <a:rPr lang="en-US" sz="2199">
                <a:solidFill>
                  <a:srgbClr val="000000"/>
                </a:solidFill>
                <a:latin typeface="Open Sauce"/>
                <a:ea typeface="Open Sauce"/>
                <a:cs typeface="Open Sauce"/>
                <a:sym typeface="Open Sauce"/>
              </a:rPr>
              <a:t>All the expensive neighborhoods are grouped around two points, either to the north side or towards the Iowa State University. </a:t>
            </a:r>
          </a:p>
          <a:p>
            <a:pPr algn="just">
              <a:lnSpc>
                <a:spcPts val="2969"/>
              </a:lnSpc>
            </a:pPr>
            <a:endParaRPr lang="en-US" sz="2199">
              <a:solidFill>
                <a:srgbClr val="000000"/>
              </a:solidFill>
              <a:latin typeface="Open Sauce"/>
              <a:ea typeface="Open Sauce"/>
              <a:cs typeface="Open Sauce"/>
              <a:sym typeface="Open Sauce"/>
            </a:endParaRPr>
          </a:p>
          <a:p>
            <a:pPr algn="just">
              <a:lnSpc>
                <a:spcPts val="2969"/>
              </a:lnSpc>
            </a:pPr>
            <a:r>
              <a:rPr lang="en-US" sz="2199">
                <a:solidFill>
                  <a:srgbClr val="000000"/>
                </a:solidFill>
                <a:latin typeface="Open Sauce"/>
                <a:ea typeface="Open Sauce"/>
                <a:cs typeface="Open Sauce"/>
                <a:sym typeface="Open Sauce"/>
              </a:rPr>
              <a:t>Somerset and Northridge Heights are present in the northern area. </a:t>
            </a:r>
          </a:p>
          <a:p>
            <a:pPr algn="just">
              <a:lnSpc>
                <a:spcPts val="2969"/>
              </a:lnSpc>
            </a:pPr>
            <a:endParaRPr lang="en-US" sz="2199">
              <a:solidFill>
                <a:srgbClr val="000000"/>
              </a:solidFill>
              <a:latin typeface="Open Sauce"/>
              <a:ea typeface="Open Sauce"/>
              <a:cs typeface="Open Sauce"/>
              <a:sym typeface="Open Sauce"/>
            </a:endParaRPr>
          </a:p>
          <a:p>
            <a:pPr algn="just">
              <a:lnSpc>
                <a:spcPts val="2969"/>
              </a:lnSpc>
            </a:pPr>
            <a:r>
              <a:rPr lang="en-US" sz="2199">
                <a:solidFill>
                  <a:srgbClr val="000000"/>
                </a:solidFill>
                <a:latin typeface="Open Sauce"/>
                <a:ea typeface="Open Sauce"/>
                <a:cs typeface="Open Sauce"/>
                <a:sym typeface="Open Sauce"/>
              </a:rPr>
              <a:t>Iowa South-West of State University and the Clear Creek Neighborhoods are present in the southwest</a:t>
            </a:r>
          </a:p>
          <a:p>
            <a:pPr algn="just">
              <a:lnSpc>
                <a:spcPts val="2969"/>
              </a:lnSpc>
            </a:pPr>
            <a:endParaRPr lang="en-US" sz="2199">
              <a:solidFill>
                <a:srgbClr val="000000"/>
              </a:solidFill>
              <a:latin typeface="Open Sauce"/>
              <a:ea typeface="Open Sauce"/>
              <a:cs typeface="Open Sauce"/>
              <a:sym typeface="Open Sauce"/>
            </a:endParaRPr>
          </a:p>
          <a:p>
            <a:pPr algn="just">
              <a:lnSpc>
                <a:spcPts val="2969"/>
              </a:lnSpc>
            </a:pPr>
            <a:endParaRPr lang="en-US" sz="2199">
              <a:solidFill>
                <a:srgbClr val="000000"/>
              </a:solidFill>
              <a:latin typeface="Open Sauce"/>
              <a:ea typeface="Open Sauce"/>
              <a:cs typeface="Open Sauce"/>
              <a:sym typeface="Open Sauce"/>
            </a:endParaRPr>
          </a:p>
          <a:p>
            <a:pPr algn="just">
              <a:lnSpc>
                <a:spcPts val="2969"/>
              </a:lnSpc>
            </a:pPr>
            <a:endParaRPr lang="en-US" sz="2199">
              <a:solidFill>
                <a:srgbClr val="000000"/>
              </a:solidFill>
              <a:latin typeface="Open Sauce"/>
              <a:ea typeface="Open Sauce"/>
              <a:cs typeface="Open Sauce"/>
              <a:sym typeface="Open Sauc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128736"/>
            <a:ext cx="7995126" cy="6921495"/>
          </a:xfrm>
          <a:custGeom>
            <a:avLst/>
            <a:gdLst/>
            <a:ahLst/>
            <a:cxnLst/>
            <a:rect l="l" t="t" r="r" b="b"/>
            <a:pathLst>
              <a:path w="7995126" h="6921495">
                <a:moveTo>
                  <a:pt x="0" y="0"/>
                </a:moveTo>
                <a:lnTo>
                  <a:pt x="7995126" y="0"/>
                </a:lnTo>
                <a:lnTo>
                  <a:pt x="7995126" y="6921496"/>
                </a:lnTo>
                <a:lnTo>
                  <a:pt x="0" y="6921496"/>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392241" y="3144466"/>
            <a:ext cx="332509" cy="33250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1B17"/>
            </a:solidFill>
          </p:spPr>
          <p:txBody>
            <a:bodyPr/>
            <a:lstStyle/>
            <a:p>
              <a:endParaRPr lang="en-US"/>
            </a:p>
          </p:txBody>
        </p:sp>
        <p:sp>
          <p:nvSpPr>
            <p:cNvPr id="5" name="TextBox 5"/>
            <p:cNvSpPr txBox="1"/>
            <p:nvPr/>
          </p:nvSpPr>
          <p:spPr>
            <a:xfrm>
              <a:off x="76200" y="95250"/>
              <a:ext cx="660400" cy="641350"/>
            </a:xfrm>
            <a:prstGeom prst="rect">
              <a:avLst/>
            </a:prstGeom>
          </p:spPr>
          <p:txBody>
            <a:bodyPr lIns="50800" tIns="50800" rIns="50800" bIns="50800" rtlCol="0" anchor="ctr"/>
            <a:lstStyle/>
            <a:p>
              <a:pPr algn="ctr">
                <a:lnSpc>
                  <a:spcPts val="1400"/>
                </a:lnSpc>
              </a:pPr>
              <a:endParaRPr/>
            </a:p>
          </p:txBody>
        </p:sp>
      </p:grpSp>
      <p:grpSp>
        <p:nvGrpSpPr>
          <p:cNvPr id="6" name="Group 6"/>
          <p:cNvGrpSpPr/>
          <p:nvPr/>
        </p:nvGrpSpPr>
        <p:grpSpPr>
          <a:xfrm>
            <a:off x="10392241" y="4319728"/>
            <a:ext cx="332509" cy="33250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CAD5"/>
            </a:solidFill>
          </p:spPr>
          <p:txBody>
            <a:bodyPr/>
            <a:lstStyle/>
            <a:p>
              <a:endParaRPr lang="en-US"/>
            </a:p>
          </p:txBody>
        </p:sp>
        <p:sp>
          <p:nvSpPr>
            <p:cNvPr id="8" name="TextBox 8"/>
            <p:cNvSpPr txBox="1"/>
            <p:nvPr/>
          </p:nvSpPr>
          <p:spPr>
            <a:xfrm>
              <a:off x="76200" y="95250"/>
              <a:ext cx="660400" cy="641350"/>
            </a:xfrm>
            <a:prstGeom prst="rect">
              <a:avLst/>
            </a:prstGeom>
          </p:spPr>
          <p:txBody>
            <a:bodyPr lIns="50800" tIns="50800" rIns="50800" bIns="50800" rtlCol="0" anchor="ctr"/>
            <a:lstStyle/>
            <a:p>
              <a:pPr algn="ctr">
                <a:lnSpc>
                  <a:spcPts val="1400"/>
                </a:lnSpc>
              </a:pPr>
              <a:endParaRPr/>
            </a:p>
          </p:txBody>
        </p:sp>
      </p:grpSp>
      <p:sp>
        <p:nvSpPr>
          <p:cNvPr id="9" name="TextBox 9"/>
          <p:cNvSpPr txBox="1"/>
          <p:nvPr/>
        </p:nvSpPr>
        <p:spPr>
          <a:xfrm>
            <a:off x="1028700" y="409874"/>
            <a:ext cx="2802938" cy="708024"/>
          </a:xfrm>
          <a:prstGeom prst="rect">
            <a:avLst/>
          </a:prstGeom>
        </p:spPr>
        <p:txBody>
          <a:bodyPr lIns="0" tIns="0" rIns="0" bIns="0" rtlCol="0" anchor="t">
            <a:spAutoFit/>
          </a:bodyPr>
          <a:lstStyle/>
          <a:p>
            <a:pPr algn="l">
              <a:lnSpc>
                <a:spcPts val="4999"/>
              </a:lnSpc>
              <a:spcBef>
                <a:spcPct val="0"/>
              </a:spcBef>
            </a:pPr>
            <a:r>
              <a:rPr lang="en-US" sz="4999" b="1">
                <a:solidFill>
                  <a:srgbClr val="000000"/>
                </a:solidFill>
                <a:latin typeface="Migra Ultra-Bold"/>
                <a:ea typeface="Migra Ultra-Bold"/>
                <a:cs typeface="Migra Ultra-Bold"/>
                <a:sym typeface="Migra Ultra-Bold"/>
              </a:rPr>
              <a:t>Location</a:t>
            </a:r>
          </a:p>
        </p:txBody>
      </p:sp>
      <p:sp>
        <p:nvSpPr>
          <p:cNvPr id="10" name="TextBox 10"/>
          <p:cNvSpPr txBox="1"/>
          <p:nvPr/>
        </p:nvSpPr>
        <p:spPr>
          <a:xfrm>
            <a:off x="829481" y="1365549"/>
            <a:ext cx="16991913" cy="560705"/>
          </a:xfrm>
          <a:prstGeom prst="rect">
            <a:avLst/>
          </a:prstGeom>
        </p:spPr>
        <p:txBody>
          <a:bodyPr lIns="0" tIns="0" rIns="0" bIns="0" rtlCol="0" anchor="t">
            <a:spAutoFit/>
          </a:bodyPr>
          <a:lstStyle/>
          <a:p>
            <a:pPr marL="474979" lvl="1" indent="-237490" algn="l">
              <a:lnSpc>
                <a:spcPts val="2199"/>
              </a:lnSpc>
              <a:buFont typeface="Arial"/>
              <a:buChar char="•"/>
            </a:pPr>
            <a:r>
              <a:rPr lang="en-US" sz="2199">
                <a:solidFill>
                  <a:srgbClr val="000000"/>
                </a:solidFill>
                <a:latin typeface="Open Sauce"/>
                <a:ea typeface="Open Sauce"/>
                <a:cs typeface="Open Sauce"/>
                <a:sym typeface="Open Sauce"/>
              </a:rPr>
              <a:t>Iowa State University: latitude and longitude as 42.02931225906169, and -93.65156268149819</a:t>
            </a:r>
          </a:p>
          <a:p>
            <a:pPr marL="474979" lvl="1" indent="-237490" algn="l">
              <a:lnSpc>
                <a:spcPts val="2199"/>
              </a:lnSpc>
              <a:buFont typeface="Arial"/>
              <a:buChar char="•"/>
            </a:pPr>
            <a:r>
              <a:rPr lang="en-US" sz="2199">
                <a:solidFill>
                  <a:srgbClr val="000000"/>
                </a:solidFill>
                <a:latin typeface="Open Sauce"/>
                <a:ea typeface="Open Sauce"/>
                <a:cs typeface="Open Sauce"/>
                <a:sym typeface="Open Sauce"/>
              </a:rPr>
              <a:t>Airport</a:t>
            </a:r>
          </a:p>
        </p:txBody>
      </p:sp>
      <p:sp>
        <p:nvSpPr>
          <p:cNvPr id="11" name="TextBox 11"/>
          <p:cNvSpPr txBox="1"/>
          <p:nvPr/>
        </p:nvSpPr>
        <p:spPr>
          <a:xfrm>
            <a:off x="10830365" y="3192091"/>
            <a:ext cx="6591174" cy="1665605"/>
          </a:xfrm>
          <a:prstGeom prst="rect">
            <a:avLst/>
          </a:prstGeom>
        </p:spPr>
        <p:txBody>
          <a:bodyPr lIns="0" tIns="0" rIns="0" bIns="0" rtlCol="0" anchor="t">
            <a:spAutoFit/>
          </a:bodyPr>
          <a:lstStyle/>
          <a:p>
            <a:pPr algn="just">
              <a:lnSpc>
                <a:spcPts val="2199"/>
              </a:lnSpc>
            </a:pPr>
            <a:r>
              <a:rPr lang="en-US" sz="2199">
                <a:solidFill>
                  <a:srgbClr val="000000"/>
                </a:solidFill>
                <a:latin typeface="Open Sauce Light"/>
                <a:ea typeface="Open Sauce Light"/>
                <a:cs typeface="Open Sauce Light"/>
                <a:sym typeface="Open Sauce Light"/>
              </a:rPr>
              <a:t>Red for is applied to properties with a sale price greater than the median sale price</a:t>
            </a:r>
          </a:p>
          <a:p>
            <a:pPr algn="just">
              <a:lnSpc>
                <a:spcPts val="2199"/>
              </a:lnSpc>
            </a:pPr>
            <a:endParaRPr lang="en-US" sz="2199">
              <a:solidFill>
                <a:srgbClr val="000000"/>
              </a:solidFill>
              <a:latin typeface="Open Sauce Light"/>
              <a:ea typeface="Open Sauce Light"/>
              <a:cs typeface="Open Sauce Light"/>
              <a:sym typeface="Open Sauce Light"/>
            </a:endParaRPr>
          </a:p>
          <a:p>
            <a:pPr algn="just">
              <a:lnSpc>
                <a:spcPts val="2199"/>
              </a:lnSpc>
            </a:pPr>
            <a:endParaRPr lang="en-US" sz="2199">
              <a:solidFill>
                <a:srgbClr val="000000"/>
              </a:solidFill>
              <a:latin typeface="Open Sauce Light"/>
              <a:ea typeface="Open Sauce Light"/>
              <a:cs typeface="Open Sauce Light"/>
              <a:sym typeface="Open Sauce Light"/>
            </a:endParaRPr>
          </a:p>
          <a:p>
            <a:pPr algn="just">
              <a:lnSpc>
                <a:spcPts val="2199"/>
              </a:lnSpc>
              <a:spcBef>
                <a:spcPct val="0"/>
              </a:spcBef>
            </a:pPr>
            <a:r>
              <a:rPr lang="en-US" sz="2199">
                <a:solidFill>
                  <a:srgbClr val="000000"/>
                </a:solidFill>
                <a:latin typeface="Open Sauce Light"/>
                <a:ea typeface="Open Sauce Light"/>
                <a:cs typeface="Open Sauce Light"/>
                <a:sym typeface="Open Sauce Light"/>
              </a:rPr>
              <a:t>Blue is applied to properties with a sale price less than or equal to the median sale price</a:t>
            </a:r>
          </a:p>
        </p:txBody>
      </p:sp>
      <p:sp>
        <p:nvSpPr>
          <p:cNvPr id="12" name="TextBox 12"/>
          <p:cNvSpPr txBox="1"/>
          <p:nvPr/>
        </p:nvSpPr>
        <p:spPr>
          <a:xfrm>
            <a:off x="10724750" y="5466414"/>
            <a:ext cx="6696790" cy="3329940"/>
          </a:xfrm>
          <a:prstGeom prst="rect">
            <a:avLst/>
          </a:prstGeom>
        </p:spPr>
        <p:txBody>
          <a:bodyPr lIns="0" tIns="0" rIns="0" bIns="0" rtlCol="0" anchor="t">
            <a:spAutoFit/>
          </a:bodyPr>
          <a:lstStyle/>
          <a:p>
            <a:pPr algn="just">
              <a:lnSpc>
                <a:spcPts val="2969"/>
              </a:lnSpc>
            </a:pPr>
            <a:r>
              <a:rPr lang="en-US" sz="2199">
                <a:solidFill>
                  <a:srgbClr val="000000"/>
                </a:solidFill>
                <a:latin typeface="Open Sauce"/>
                <a:ea typeface="Open Sauce"/>
                <a:cs typeface="Open Sauce"/>
                <a:sym typeface="Open Sauce"/>
              </a:rPr>
              <a:t>Properties near the northeast of Iowa State University and Highway 30 (red circles) tend to be more expensive, likely due to proximity to major transportation routes and the university.</a:t>
            </a:r>
          </a:p>
          <a:p>
            <a:pPr algn="just">
              <a:lnSpc>
                <a:spcPts val="2969"/>
              </a:lnSpc>
            </a:pPr>
            <a:endParaRPr lang="en-US" sz="2199">
              <a:solidFill>
                <a:srgbClr val="000000"/>
              </a:solidFill>
              <a:latin typeface="Open Sauce"/>
              <a:ea typeface="Open Sauce"/>
              <a:cs typeface="Open Sauce"/>
              <a:sym typeface="Open Sauce"/>
            </a:endParaRPr>
          </a:p>
          <a:p>
            <a:pPr algn="just">
              <a:lnSpc>
                <a:spcPts val="2969"/>
              </a:lnSpc>
            </a:pPr>
            <a:r>
              <a:rPr lang="en-US" sz="2199">
                <a:solidFill>
                  <a:srgbClr val="000000"/>
                </a:solidFill>
                <a:latin typeface="Open Sauce"/>
                <a:ea typeface="Open Sauce"/>
                <a:cs typeface="Open Sauce"/>
                <a:sym typeface="Open Sauce"/>
              </a:rPr>
              <a:t>Properties farther from the university, closer to Ames Airport (blue circles), tend to have lower sale prices, possibly due to noise pollution from airplanes.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AE5"/>
        </a:solidFill>
        <a:effectLst/>
      </p:bgPr>
    </p:bg>
    <p:spTree>
      <p:nvGrpSpPr>
        <p:cNvPr id="1" name=""/>
        <p:cNvGrpSpPr/>
        <p:nvPr/>
      </p:nvGrpSpPr>
      <p:grpSpPr>
        <a:xfrm>
          <a:off x="0" y="0"/>
          <a:ext cx="0" cy="0"/>
          <a:chOff x="0" y="0"/>
          <a:chExt cx="0" cy="0"/>
        </a:xfrm>
      </p:grpSpPr>
      <p:sp>
        <p:nvSpPr>
          <p:cNvPr id="2" name="Freeform 2"/>
          <p:cNvSpPr/>
          <p:nvPr/>
        </p:nvSpPr>
        <p:spPr>
          <a:xfrm>
            <a:off x="1275182" y="1380071"/>
            <a:ext cx="15180555" cy="6736734"/>
          </a:xfrm>
          <a:custGeom>
            <a:avLst/>
            <a:gdLst/>
            <a:ahLst/>
            <a:cxnLst/>
            <a:rect l="l" t="t" r="r" b="b"/>
            <a:pathLst>
              <a:path w="15180555" h="6736734">
                <a:moveTo>
                  <a:pt x="0" y="0"/>
                </a:moveTo>
                <a:lnTo>
                  <a:pt x="15180554" y="0"/>
                </a:lnTo>
                <a:lnTo>
                  <a:pt x="15180554" y="6736734"/>
                </a:lnTo>
                <a:lnTo>
                  <a:pt x="0" y="6736734"/>
                </a:lnTo>
                <a:lnTo>
                  <a:pt x="0" y="0"/>
                </a:lnTo>
                <a:close/>
              </a:path>
            </a:pathLst>
          </a:custGeom>
          <a:blipFill>
            <a:blip r:embed="rId2"/>
            <a:stretch>
              <a:fillRect l="-78959" t="-21850" b="-23493"/>
            </a:stretch>
          </a:blipFill>
        </p:spPr>
        <p:txBody>
          <a:bodyPr/>
          <a:lstStyle/>
          <a:p>
            <a:endParaRPr lang="en-US"/>
          </a:p>
        </p:txBody>
      </p:sp>
      <p:sp>
        <p:nvSpPr>
          <p:cNvPr id="3" name="AutoShape 3"/>
          <p:cNvSpPr/>
          <p:nvPr/>
        </p:nvSpPr>
        <p:spPr>
          <a:xfrm>
            <a:off x="1467640" y="1540930"/>
            <a:ext cx="9657473" cy="6391826"/>
          </a:xfrm>
          <a:prstGeom prst="rect">
            <a:avLst/>
          </a:prstGeom>
          <a:solidFill>
            <a:srgbClr val="FFFFFF">
              <a:alpha val="89804"/>
            </a:srgbClr>
          </a:solidFill>
        </p:spPr>
        <p:txBody>
          <a:bodyPr/>
          <a:lstStyle/>
          <a:p>
            <a:endParaRPr lang="en-US"/>
          </a:p>
        </p:txBody>
      </p:sp>
      <p:sp>
        <p:nvSpPr>
          <p:cNvPr id="4" name="TextBox 4"/>
          <p:cNvSpPr txBox="1"/>
          <p:nvPr/>
        </p:nvSpPr>
        <p:spPr>
          <a:xfrm>
            <a:off x="2813126" y="2637816"/>
            <a:ext cx="6330874" cy="4064705"/>
          </a:xfrm>
          <a:prstGeom prst="rect">
            <a:avLst/>
          </a:prstGeom>
        </p:spPr>
        <p:txBody>
          <a:bodyPr lIns="0" tIns="0" rIns="0" bIns="0" rtlCol="0" anchor="t">
            <a:spAutoFit/>
          </a:bodyPr>
          <a:lstStyle/>
          <a:p>
            <a:pPr algn="l">
              <a:lnSpc>
                <a:spcPts val="15525"/>
              </a:lnSpc>
            </a:pPr>
            <a:r>
              <a:rPr lang="en-US" sz="12937">
                <a:solidFill>
                  <a:srgbClr val="373533"/>
                </a:solidFill>
                <a:latin typeface="Migra Extra-Light"/>
                <a:ea typeface="Migra Extra-Light"/>
                <a:cs typeface="Migra Extra-Light"/>
                <a:sym typeface="Migra Extra-Light"/>
              </a:rPr>
              <a:t>Predictive Analysis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159" y="1794670"/>
            <a:ext cx="9453574" cy="8240291"/>
          </a:xfrm>
          <a:custGeom>
            <a:avLst/>
            <a:gdLst/>
            <a:ahLst/>
            <a:cxnLst/>
            <a:rect l="l" t="t" r="r" b="b"/>
            <a:pathLst>
              <a:path w="9453574" h="8240291">
                <a:moveTo>
                  <a:pt x="0" y="0"/>
                </a:moveTo>
                <a:lnTo>
                  <a:pt x="9453574" y="0"/>
                </a:lnTo>
                <a:lnTo>
                  <a:pt x="9453574" y="8240291"/>
                </a:lnTo>
                <a:lnTo>
                  <a:pt x="0" y="8240291"/>
                </a:lnTo>
                <a:lnTo>
                  <a:pt x="0" y="0"/>
                </a:lnTo>
                <a:close/>
              </a:path>
            </a:pathLst>
          </a:custGeom>
          <a:blipFill>
            <a:blip r:embed="rId2"/>
            <a:stretch>
              <a:fillRect l="-2186" r="-1274"/>
            </a:stretch>
          </a:blipFill>
        </p:spPr>
        <p:txBody>
          <a:bodyPr/>
          <a:lstStyle/>
          <a:p>
            <a:endParaRPr lang="en-US"/>
          </a:p>
        </p:txBody>
      </p:sp>
      <p:grpSp>
        <p:nvGrpSpPr>
          <p:cNvPr id="3" name="Group 3"/>
          <p:cNvGrpSpPr/>
          <p:nvPr/>
        </p:nvGrpSpPr>
        <p:grpSpPr>
          <a:xfrm>
            <a:off x="0" y="0"/>
            <a:ext cx="18288000" cy="1680370"/>
            <a:chOff x="0" y="0"/>
            <a:chExt cx="4816593" cy="442567"/>
          </a:xfrm>
        </p:grpSpPr>
        <p:sp>
          <p:nvSpPr>
            <p:cNvPr id="4" name="Freeform 4"/>
            <p:cNvSpPr/>
            <p:nvPr/>
          </p:nvSpPr>
          <p:spPr>
            <a:xfrm>
              <a:off x="0" y="0"/>
              <a:ext cx="4816592" cy="442567"/>
            </a:xfrm>
            <a:custGeom>
              <a:avLst/>
              <a:gdLst/>
              <a:ahLst/>
              <a:cxnLst/>
              <a:rect l="l" t="t" r="r" b="b"/>
              <a:pathLst>
                <a:path w="4816592" h="442567">
                  <a:moveTo>
                    <a:pt x="0" y="0"/>
                  </a:moveTo>
                  <a:lnTo>
                    <a:pt x="4816592" y="0"/>
                  </a:lnTo>
                  <a:lnTo>
                    <a:pt x="4816592" y="442567"/>
                  </a:lnTo>
                  <a:lnTo>
                    <a:pt x="0" y="442567"/>
                  </a:lnTo>
                  <a:close/>
                </a:path>
              </a:pathLst>
            </a:custGeom>
            <a:solidFill>
              <a:srgbClr val="CECBC8"/>
            </a:solidFill>
          </p:spPr>
          <p:txBody>
            <a:bodyPr/>
            <a:lstStyle/>
            <a:p>
              <a:endParaRPr lang="en-US"/>
            </a:p>
          </p:txBody>
        </p:sp>
        <p:sp>
          <p:nvSpPr>
            <p:cNvPr id="5" name="TextBox 5"/>
            <p:cNvSpPr txBox="1"/>
            <p:nvPr/>
          </p:nvSpPr>
          <p:spPr>
            <a:xfrm>
              <a:off x="0" y="-38100"/>
              <a:ext cx="4816593" cy="480667"/>
            </a:xfrm>
            <a:prstGeom prst="rect">
              <a:avLst/>
            </a:prstGeom>
          </p:spPr>
          <p:txBody>
            <a:bodyPr lIns="50800" tIns="50800" rIns="50800" bIns="50800" rtlCol="0" anchor="ctr"/>
            <a:lstStyle/>
            <a:p>
              <a:pPr algn="ctr">
                <a:lnSpc>
                  <a:spcPts val="2871"/>
                </a:lnSpc>
              </a:pPr>
              <a:endParaRPr/>
            </a:p>
          </p:txBody>
        </p:sp>
      </p:grpSp>
      <p:sp>
        <p:nvSpPr>
          <p:cNvPr id="6" name="TextBox 6"/>
          <p:cNvSpPr txBox="1"/>
          <p:nvPr/>
        </p:nvSpPr>
        <p:spPr>
          <a:xfrm>
            <a:off x="804420" y="990600"/>
            <a:ext cx="15235712" cy="380978"/>
          </a:xfrm>
          <a:prstGeom prst="rect">
            <a:avLst/>
          </a:prstGeom>
        </p:spPr>
        <p:txBody>
          <a:bodyPr lIns="0" tIns="0" rIns="0" bIns="0" rtlCol="0" anchor="t">
            <a:spAutoFit/>
          </a:bodyPr>
          <a:lstStyle/>
          <a:p>
            <a:pPr algn="l">
              <a:lnSpc>
                <a:spcPts val="3151"/>
              </a:lnSpc>
              <a:spcBef>
                <a:spcPct val="0"/>
              </a:spcBef>
            </a:pPr>
            <a:r>
              <a:rPr lang="en-US" sz="2250" b="1">
                <a:solidFill>
                  <a:srgbClr val="74706D"/>
                </a:solidFill>
                <a:latin typeface="Open Sauce Bold"/>
                <a:ea typeface="Open Sauce Bold"/>
                <a:cs typeface="Open Sauce Bold"/>
                <a:sym typeface="Open Sauce Bold"/>
              </a:rPr>
              <a:t>Select numerical variables that are not highly correlated with each other.</a:t>
            </a:r>
          </a:p>
        </p:txBody>
      </p:sp>
      <p:sp>
        <p:nvSpPr>
          <p:cNvPr id="7" name="TextBox 7"/>
          <p:cNvSpPr txBox="1"/>
          <p:nvPr/>
        </p:nvSpPr>
        <p:spPr>
          <a:xfrm>
            <a:off x="804420" y="481965"/>
            <a:ext cx="5454774" cy="546735"/>
          </a:xfrm>
          <a:prstGeom prst="rect">
            <a:avLst/>
          </a:prstGeom>
        </p:spPr>
        <p:txBody>
          <a:bodyPr lIns="0" tIns="0" rIns="0" bIns="0" rtlCol="0" anchor="t">
            <a:spAutoFit/>
          </a:bodyPr>
          <a:lstStyle/>
          <a:p>
            <a:pPr algn="ctr">
              <a:lnSpc>
                <a:spcPts val="3899"/>
              </a:lnSpc>
              <a:spcBef>
                <a:spcPct val="0"/>
              </a:spcBef>
            </a:pPr>
            <a:r>
              <a:rPr lang="en-US" sz="3899" b="1">
                <a:solidFill>
                  <a:srgbClr val="000000"/>
                </a:solidFill>
                <a:latin typeface="Migra Ultra-Bold"/>
                <a:ea typeface="Migra Ultra-Bold"/>
                <a:cs typeface="Migra Ultra-Bold"/>
                <a:sym typeface="Migra Ultra-Bold"/>
              </a:rPr>
              <a:t>Multi-Linear Regression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1135</Words>
  <Application>Microsoft Office PowerPoint</Application>
  <PresentationFormat>Custom</PresentationFormat>
  <Paragraphs>147</Paragraphs>
  <Slides>20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Migra Extra-Light</vt:lpstr>
      <vt:lpstr>Open Sauce</vt:lpstr>
      <vt:lpstr>Open Sauce Medium</vt:lpstr>
      <vt:lpstr>Calibri</vt:lpstr>
      <vt:lpstr>Open Sauce Bold</vt:lpstr>
      <vt:lpstr>Arial Bold</vt:lpstr>
      <vt:lpstr>Migra Ultra-Bold</vt:lpstr>
      <vt:lpstr>DM Sans</vt:lpstr>
      <vt:lpstr>Open Sauce Light</vt:lpstr>
      <vt:lpstr>DM Sans Bold</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ABA Hackathon - Biasically Perfect Team</dc:title>
  <cp:lastModifiedBy>JEYABALAN, PRABU</cp:lastModifiedBy>
  <cp:revision>2</cp:revision>
  <dcterms:created xsi:type="dcterms:W3CDTF">2006-08-16T00:00:00Z</dcterms:created>
  <dcterms:modified xsi:type="dcterms:W3CDTF">2025-01-07T22:48:45Z</dcterms:modified>
  <dc:identifier>DAGUl-_yJwU</dc:identifier>
</cp:coreProperties>
</file>